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257" r:id="rId4"/>
    <p:sldId id="260" r:id="rId5"/>
    <p:sldId id="258" r:id="rId6"/>
    <p:sldId id="259" r:id="rId7"/>
    <p:sldId id="262" r:id="rId8"/>
    <p:sldId id="279" r:id="rId9"/>
    <p:sldId id="288" r:id="rId10"/>
    <p:sldId id="287" r:id="rId11"/>
    <p:sldId id="280" r:id="rId12"/>
    <p:sldId id="281" r:id="rId13"/>
    <p:sldId id="283" r:id="rId14"/>
    <p:sldId id="285" r:id="rId15"/>
    <p:sldId id="282" r:id="rId16"/>
    <p:sldId id="264" r:id="rId17"/>
    <p:sldId id="276" r:id="rId18"/>
    <p:sldId id="270" r:id="rId19"/>
    <p:sldId id="271" r:id="rId20"/>
    <p:sldId id="265" r:id="rId21"/>
    <p:sldId id="275" r:id="rId22"/>
    <p:sldId id="277" r:id="rId23"/>
    <p:sldId id="267" r:id="rId24"/>
    <p:sldId id="26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71" d="100"/>
          <a:sy n="71" d="100"/>
        </p:scale>
        <p:origin x="6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I"/>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5D5D4-C361-4AC6-9943-EC30EC2AB716}" type="datetimeFigureOut">
              <a:rPr lang="fr-CI" smtClean="0"/>
              <a:t>03/01/2023</a:t>
            </a:fld>
            <a:endParaRPr lang="fr-CI"/>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I"/>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I"/>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16E23-D5CA-4DE7-97DF-F3E805658316}" type="slidenum">
              <a:rPr lang="fr-CI" smtClean="0"/>
              <a:t>‹N°›</a:t>
            </a:fld>
            <a:endParaRPr lang="fr-CI"/>
          </a:p>
        </p:txBody>
      </p:sp>
    </p:spTree>
    <p:extLst>
      <p:ext uri="{BB962C8B-B14F-4D97-AF65-F5344CB8AC3E}">
        <p14:creationId xmlns:p14="http://schemas.microsoft.com/office/powerpoint/2010/main" val="241528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A1528-4C34-0B3E-FB2F-410C22E6EAD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I"/>
          </a:p>
        </p:txBody>
      </p:sp>
      <p:sp>
        <p:nvSpPr>
          <p:cNvPr id="3" name="Sous-titre 2">
            <a:extLst>
              <a:ext uri="{FF2B5EF4-FFF2-40B4-BE49-F238E27FC236}">
                <a16:creationId xmlns:a16="http://schemas.microsoft.com/office/drawing/2014/main" id="{C80B1835-699F-BF33-AFCD-34DAB0D01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I"/>
          </a:p>
        </p:txBody>
      </p:sp>
      <p:sp>
        <p:nvSpPr>
          <p:cNvPr id="4" name="Espace réservé de la date 3">
            <a:extLst>
              <a:ext uri="{FF2B5EF4-FFF2-40B4-BE49-F238E27FC236}">
                <a16:creationId xmlns:a16="http://schemas.microsoft.com/office/drawing/2014/main" id="{481ECEE1-7BA7-E8EB-727B-6C995A4F8BE7}"/>
              </a:ext>
            </a:extLst>
          </p:cNvPr>
          <p:cNvSpPr>
            <a:spLocks noGrp="1"/>
          </p:cNvSpPr>
          <p:nvPr>
            <p:ph type="dt" sz="half" idx="10"/>
          </p:nvPr>
        </p:nvSpPr>
        <p:spPr/>
        <p:txBody>
          <a:bodyPr/>
          <a:lstStyle/>
          <a:p>
            <a:fld id="{FFF39AFD-FF5C-45F9-9EA9-30416E508BCC}" type="datetime1">
              <a:rPr lang="fr-CI" smtClean="0"/>
              <a:t>03/01/2023</a:t>
            </a:fld>
            <a:endParaRPr lang="fr-CI"/>
          </a:p>
        </p:txBody>
      </p:sp>
      <p:sp>
        <p:nvSpPr>
          <p:cNvPr id="5" name="Espace réservé du pied de page 4">
            <a:extLst>
              <a:ext uri="{FF2B5EF4-FFF2-40B4-BE49-F238E27FC236}">
                <a16:creationId xmlns:a16="http://schemas.microsoft.com/office/drawing/2014/main" id="{FA60BE7D-94E0-D9BF-80C8-89319DA17A26}"/>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2A17E702-3505-0A0D-7162-FB709A9E95D2}"/>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149451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3B5C5-945A-D1A1-8F66-C0B0ECB31707}"/>
              </a:ext>
            </a:extLst>
          </p:cNvPr>
          <p:cNvSpPr>
            <a:spLocks noGrp="1"/>
          </p:cNvSpPr>
          <p:nvPr>
            <p:ph type="title"/>
          </p:nvPr>
        </p:nvSpPr>
        <p:spPr/>
        <p:txBody>
          <a:bodyPr/>
          <a:lstStyle/>
          <a:p>
            <a:r>
              <a:rPr lang="fr-FR"/>
              <a:t>Modifiez le style du titre</a:t>
            </a:r>
            <a:endParaRPr lang="fr-CI"/>
          </a:p>
        </p:txBody>
      </p:sp>
      <p:sp>
        <p:nvSpPr>
          <p:cNvPr id="3" name="Espace réservé du texte vertical 2">
            <a:extLst>
              <a:ext uri="{FF2B5EF4-FFF2-40B4-BE49-F238E27FC236}">
                <a16:creationId xmlns:a16="http://schemas.microsoft.com/office/drawing/2014/main" id="{FCCBD1D2-19AB-E37E-7D61-FC321F3576A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a:extLst>
              <a:ext uri="{FF2B5EF4-FFF2-40B4-BE49-F238E27FC236}">
                <a16:creationId xmlns:a16="http://schemas.microsoft.com/office/drawing/2014/main" id="{12C765CD-1022-0BE9-A016-C1396D97F8FB}"/>
              </a:ext>
            </a:extLst>
          </p:cNvPr>
          <p:cNvSpPr>
            <a:spLocks noGrp="1"/>
          </p:cNvSpPr>
          <p:nvPr>
            <p:ph type="dt" sz="half" idx="10"/>
          </p:nvPr>
        </p:nvSpPr>
        <p:spPr/>
        <p:txBody>
          <a:bodyPr/>
          <a:lstStyle/>
          <a:p>
            <a:fld id="{D5205BDC-BFBF-4E35-97CE-035B398DFF22}" type="datetime1">
              <a:rPr lang="fr-CI" smtClean="0"/>
              <a:t>03/01/2023</a:t>
            </a:fld>
            <a:endParaRPr lang="fr-CI"/>
          </a:p>
        </p:txBody>
      </p:sp>
      <p:sp>
        <p:nvSpPr>
          <p:cNvPr id="5" name="Espace réservé du pied de page 4">
            <a:extLst>
              <a:ext uri="{FF2B5EF4-FFF2-40B4-BE49-F238E27FC236}">
                <a16:creationId xmlns:a16="http://schemas.microsoft.com/office/drawing/2014/main" id="{3E73A88C-81CB-488C-A8FA-E000669584CD}"/>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A6EB7387-E710-E4BF-2F9F-E03797B8EC24}"/>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12017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96BFB5-57AA-D551-00E3-7611906635F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I"/>
          </a:p>
        </p:txBody>
      </p:sp>
      <p:sp>
        <p:nvSpPr>
          <p:cNvPr id="3" name="Espace réservé du texte vertical 2">
            <a:extLst>
              <a:ext uri="{FF2B5EF4-FFF2-40B4-BE49-F238E27FC236}">
                <a16:creationId xmlns:a16="http://schemas.microsoft.com/office/drawing/2014/main" id="{0784833A-5278-A4FE-A264-4C69386007D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a:extLst>
              <a:ext uri="{FF2B5EF4-FFF2-40B4-BE49-F238E27FC236}">
                <a16:creationId xmlns:a16="http://schemas.microsoft.com/office/drawing/2014/main" id="{FE58282C-FBA1-EADA-222B-9B1EB4EFE4A9}"/>
              </a:ext>
            </a:extLst>
          </p:cNvPr>
          <p:cNvSpPr>
            <a:spLocks noGrp="1"/>
          </p:cNvSpPr>
          <p:nvPr>
            <p:ph type="dt" sz="half" idx="10"/>
          </p:nvPr>
        </p:nvSpPr>
        <p:spPr/>
        <p:txBody>
          <a:bodyPr/>
          <a:lstStyle/>
          <a:p>
            <a:fld id="{2E866620-B3B8-45E7-A71E-BD1BAB07A3AC}" type="datetime1">
              <a:rPr lang="fr-CI" smtClean="0"/>
              <a:t>03/01/2023</a:t>
            </a:fld>
            <a:endParaRPr lang="fr-CI"/>
          </a:p>
        </p:txBody>
      </p:sp>
      <p:sp>
        <p:nvSpPr>
          <p:cNvPr id="5" name="Espace réservé du pied de page 4">
            <a:extLst>
              <a:ext uri="{FF2B5EF4-FFF2-40B4-BE49-F238E27FC236}">
                <a16:creationId xmlns:a16="http://schemas.microsoft.com/office/drawing/2014/main" id="{981A3C5E-4540-B95E-4AEA-2DD7A092E08B}"/>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2AC12FDC-75B9-2548-D7A5-1132FB83821E}"/>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359106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52619-8FB5-FCF7-55BF-DD37E7613DCA}"/>
              </a:ext>
            </a:extLst>
          </p:cNvPr>
          <p:cNvSpPr>
            <a:spLocks noGrp="1"/>
          </p:cNvSpPr>
          <p:nvPr>
            <p:ph type="title"/>
          </p:nvPr>
        </p:nvSpPr>
        <p:spPr/>
        <p:txBody>
          <a:bodyPr/>
          <a:lstStyle/>
          <a:p>
            <a:r>
              <a:rPr lang="fr-FR"/>
              <a:t>Modifiez le style du titre</a:t>
            </a:r>
            <a:endParaRPr lang="fr-CI"/>
          </a:p>
        </p:txBody>
      </p:sp>
      <p:sp>
        <p:nvSpPr>
          <p:cNvPr id="3" name="Espace réservé du contenu 2">
            <a:extLst>
              <a:ext uri="{FF2B5EF4-FFF2-40B4-BE49-F238E27FC236}">
                <a16:creationId xmlns:a16="http://schemas.microsoft.com/office/drawing/2014/main" id="{31837824-E7B1-7B2D-F045-C974E39C471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a:extLst>
              <a:ext uri="{FF2B5EF4-FFF2-40B4-BE49-F238E27FC236}">
                <a16:creationId xmlns:a16="http://schemas.microsoft.com/office/drawing/2014/main" id="{F945DB84-3814-6078-FEA0-0DA262485FA7}"/>
              </a:ext>
            </a:extLst>
          </p:cNvPr>
          <p:cNvSpPr>
            <a:spLocks noGrp="1"/>
          </p:cNvSpPr>
          <p:nvPr>
            <p:ph type="dt" sz="half" idx="10"/>
          </p:nvPr>
        </p:nvSpPr>
        <p:spPr/>
        <p:txBody>
          <a:bodyPr/>
          <a:lstStyle/>
          <a:p>
            <a:fld id="{448EF57B-4F02-4489-85E1-250C7E31DFD2}" type="datetime1">
              <a:rPr lang="fr-CI" smtClean="0"/>
              <a:t>03/01/2023</a:t>
            </a:fld>
            <a:endParaRPr lang="fr-CI"/>
          </a:p>
        </p:txBody>
      </p:sp>
      <p:sp>
        <p:nvSpPr>
          <p:cNvPr id="5" name="Espace réservé du pied de page 4">
            <a:extLst>
              <a:ext uri="{FF2B5EF4-FFF2-40B4-BE49-F238E27FC236}">
                <a16:creationId xmlns:a16="http://schemas.microsoft.com/office/drawing/2014/main" id="{24DB97A1-9367-ED7D-1789-5A13D40F00AD}"/>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69FEF895-C8B4-83D9-83C4-D70A20BA4B2D}"/>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413334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CBA26-3528-E580-0DC9-FC558735E19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I"/>
          </a:p>
        </p:txBody>
      </p:sp>
      <p:sp>
        <p:nvSpPr>
          <p:cNvPr id="3" name="Espace réservé du texte 2">
            <a:extLst>
              <a:ext uri="{FF2B5EF4-FFF2-40B4-BE49-F238E27FC236}">
                <a16:creationId xmlns:a16="http://schemas.microsoft.com/office/drawing/2014/main" id="{D8BF0294-99E6-BD84-6CDD-40A04BB74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70A4AEF-023C-1BFC-3784-9822247C642E}"/>
              </a:ext>
            </a:extLst>
          </p:cNvPr>
          <p:cNvSpPr>
            <a:spLocks noGrp="1"/>
          </p:cNvSpPr>
          <p:nvPr>
            <p:ph type="dt" sz="half" idx="10"/>
          </p:nvPr>
        </p:nvSpPr>
        <p:spPr/>
        <p:txBody>
          <a:bodyPr/>
          <a:lstStyle/>
          <a:p>
            <a:fld id="{9D80F1AD-952A-40EF-A730-885A455F5855}" type="datetime1">
              <a:rPr lang="fr-CI" smtClean="0"/>
              <a:t>03/01/2023</a:t>
            </a:fld>
            <a:endParaRPr lang="fr-CI"/>
          </a:p>
        </p:txBody>
      </p:sp>
      <p:sp>
        <p:nvSpPr>
          <p:cNvPr id="5" name="Espace réservé du pied de page 4">
            <a:extLst>
              <a:ext uri="{FF2B5EF4-FFF2-40B4-BE49-F238E27FC236}">
                <a16:creationId xmlns:a16="http://schemas.microsoft.com/office/drawing/2014/main" id="{971140CA-C1A8-A068-79E7-300FEC69B028}"/>
              </a:ext>
            </a:extLst>
          </p:cNvPr>
          <p:cNvSpPr>
            <a:spLocks noGrp="1"/>
          </p:cNvSpPr>
          <p:nvPr>
            <p:ph type="ftr" sz="quarter" idx="11"/>
          </p:nvPr>
        </p:nvSpPr>
        <p:spPr/>
        <p:txBody>
          <a:bodyPr/>
          <a:lstStyle/>
          <a:p>
            <a:endParaRPr lang="fr-CI"/>
          </a:p>
        </p:txBody>
      </p:sp>
      <p:sp>
        <p:nvSpPr>
          <p:cNvPr id="6" name="Espace réservé du numéro de diapositive 5">
            <a:extLst>
              <a:ext uri="{FF2B5EF4-FFF2-40B4-BE49-F238E27FC236}">
                <a16:creationId xmlns:a16="http://schemas.microsoft.com/office/drawing/2014/main" id="{1F4B7601-AA2F-BE69-6939-87EF3465C7E6}"/>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188528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9DCA2-C54E-421D-8A56-791D0C31A556}"/>
              </a:ext>
            </a:extLst>
          </p:cNvPr>
          <p:cNvSpPr>
            <a:spLocks noGrp="1"/>
          </p:cNvSpPr>
          <p:nvPr>
            <p:ph type="title"/>
          </p:nvPr>
        </p:nvSpPr>
        <p:spPr/>
        <p:txBody>
          <a:bodyPr/>
          <a:lstStyle/>
          <a:p>
            <a:r>
              <a:rPr lang="fr-FR"/>
              <a:t>Modifiez le style du titre</a:t>
            </a:r>
            <a:endParaRPr lang="fr-CI"/>
          </a:p>
        </p:txBody>
      </p:sp>
      <p:sp>
        <p:nvSpPr>
          <p:cNvPr id="3" name="Espace réservé du contenu 2">
            <a:extLst>
              <a:ext uri="{FF2B5EF4-FFF2-40B4-BE49-F238E27FC236}">
                <a16:creationId xmlns:a16="http://schemas.microsoft.com/office/drawing/2014/main" id="{0FD7B45B-B838-F3A8-5DEA-F047E529AF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u contenu 3">
            <a:extLst>
              <a:ext uri="{FF2B5EF4-FFF2-40B4-BE49-F238E27FC236}">
                <a16:creationId xmlns:a16="http://schemas.microsoft.com/office/drawing/2014/main" id="{6110EF85-FEF6-0F0E-C91E-5AC02EB18E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5" name="Espace réservé de la date 4">
            <a:extLst>
              <a:ext uri="{FF2B5EF4-FFF2-40B4-BE49-F238E27FC236}">
                <a16:creationId xmlns:a16="http://schemas.microsoft.com/office/drawing/2014/main" id="{6B9E9945-280F-E4C1-85F6-C81703DC689E}"/>
              </a:ext>
            </a:extLst>
          </p:cNvPr>
          <p:cNvSpPr>
            <a:spLocks noGrp="1"/>
          </p:cNvSpPr>
          <p:nvPr>
            <p:ph type="dt" sz="half" idx="10"/>
          </p:nvPr>
        </p:nvSpPr>
        <p:spPr/>
        <p:txBody>
          <a:bodyPr/>
          <a:lstStyle/>
          <a:p>
            <a:fld id="{BCF4D774-800C-4CF5-91A4-E133859F5CB2}" type="datetime1">
              <a:rPr lang="fr-CI" smtClean="0"/>
              <a:t>03/01/2023</a:t>
            </a:fld>
            <a:endParaRPr lang="fr-CI"/>
          </a:p>
        </p:txBody>
      </p:sp>
      <p:sp>
        <p:nvSpPr>
          <p:cNvPr id="6" name="Espace réservé du pied de page 5">
            <a:extLst>
              <a:ext uri="{FF2B5EF4-FFF2-40B4-BE49-F238E27FC236}">
                <a16:creationId xmlns:a16="http://schemas.microsoft.com/office/drawing/2014/main" id="{32A034E6-D6DA-A70A-8928-65CB60A2AC38}"/>
              </a:ext>
            </a:extLst>
          </p:cNvPr>
          <p:cNvSpPr>
            <a:spLocks noGrp="1"/>
          </p:cNvSpPr>
          <p:nvPr>
            <p:ph type="ftr" sz="quarter" idx="11"/>
          </p:nvPr>
        </p:nvSpPr>
        <p:spPr/>
        <p:txBody>
          <a:bodyPr/>
          <a:lstStyle/>
          <a:p>
            <a:endParaRPr lang="fr-CI"/>
          </a:p>
        </p:txBody>
      </p:sp>
      <p:sp>
        <p:nvSpPr>
          <p:cNvPr id="7" name="Espace réservé du numéro de diapositive 6">
            <a:extLst>
              <a:ext uri="{FF2B5EF4-FFF2-40B4-BE49-F238E27FC236}">
                <a16:creationId xmlns:a16="http://schemas.microsoft.com/office/drawing/2014/main" id="{E7938EAE-F756-C033-1628-123869572A01}"/>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189905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5B895-DB17-A9E9-C888-7EA2D7547BCF}"/>
              </a:ext>
            </a:extLst>
          </p:cNvPr>
          <p:cNvSpPr>
            <a:spLocks noGrp="1"/>
          </p:cNvSpPr>
          <p:nvPr>
            <p:ph type="title"/>
          </p:nvPr>
        </p:nvSpPr>
        <p:spPr>
          <a:xfrm>
            <a:off x="839788" y="365125"/>
            <a:ext cx="10515600" cy="1325563"/>
          </a:xfrm>
        </p:spPr>
        <p:txBody>
          <a:bodyPr/>
          <a:lstStyle/>
          <a:p>
            <a:r>
              <a:rPr lang="fr-FR"/>
              <a:t>Modifiez le style du titre</a:t>
            </a:r>
            <a:endParaRPr lang="fr-CI"/>
          </a:p>
        </p:txBody>
      </p:sp>
      <p:sp>
        <p:nvSpPr>
          <p:cNvPr id="3" name="Espace réservé du texte 2">
            <a:extLst>
              <a:ext uri="{FF2B5EF4-FFF2-40B4-BE49-F238E27FC236}">
                <a16:creationId xmlns:a16="http://schemas.microsoft.com/office/drawing/2014/main" id="{ABC5B578-FC04-5F35-CAA0-EFDE7F1775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E51FDD8-8DBF-005C-D471-0FC1FD27EA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5" name="Espace réservé du texte 4">
            <a:extLst>
              <a:ext uri="{FF2B5EF4-FFF2-40B4-BE49-F238E27FC236}">
                <a16:creationId xmlns:a16="http://schemas.microsoft.com/office/drawing/2014/main" id="{820F01D3-A96A-1E4E-19AD-B15A59150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D3C246C-EA87-0A14-BAB3-FBB50B8179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7" name="Espace réservé de la date 6">
            <a:extLst>
              <a:ext uri="{FF2B5EF4-FFF2-40B4-BE49-F238E27FC236}">
                <a16:creationId xmlns:a16="http://schemas.microsoft.com/office/drawing/2014/main" id="{A4CE5FD3-442A-FDC6-08D1-7B270F37710B}"/>
              </a:ext>
            </a:extLst>
          </p:cNvPr>
          <p:cNvSpPr>
            <a:spLocks noGrp="1"/>
          </p:cNvSpPr>
          <p:nvPr>
            <p:ph type="dt" sz="half" idx="10"/>
          </p:nvPr>
        </p:nvSpPr>
        <p:spPr/>
        <p:txBody>
          <a:bodyPr/>
          <a:lstStyle/>
          <a:p>
            <a:fld id="{2FFAD4C0-495F-4A67-AFF1-90E782DA80B0}" type="datetime1">
              <a:rPr lang="fr-CI" smtClean="0"/>
              <a:t>03/01/2023</a:t>
            </a:fld>
            <a:endParaRPr lang="fr-CI"/>
          </a:p>
        </p:txBody>
      </p:sp>
      <p:sp>
        <p:nvSpPr>
          <p:cNvPr id="8" name="Espace réservé du pied de page 7">
            <a:extLst>
              <a:ext uri="{FF2B5EF4-FFF2-40B4-BE49-F238E27FC236}">
                <a16:creationId xmlns:a16="http://schemas.microsoft.com/office/drawing/2014/main" id="{DE12BA7C-DEFE-2BBE-378B-337E68170001}"/>
              </a:ext>
            </a:extLst>
          </p:cNvPr>
          <p:cNvSpPr>
            <a:spLocks noGrp="1"/>
          </p:cNvSpPr>
          <p:nvPr>
            <p:ph type="ftr" sz="quarter" idx="11"/>
          </p:nvPr>
        </p:nvSpPr>
        <p:spPr/>
        <p:txBody>
          <a:bodyPr/>
          <a:lstStyle/>
          <a:p>
            <a:endParaRPr lang="fr-CI"/>
          </a:p>
        </p:txBody>
      </p:sp>
      <p:sp>
        <p:nvSpPr>
          <p:cNvPr id="9" name="Espace réservé du numéro de diapositive 8">
            <a:extLst>
              <a:ext uri="{FF2B5EF4-FFF2-40B4-BE49-F238E27FC236}">
                <a16:creationId xmlns:a16="http://schemas.microsoft.com/office/drawing/2014/main" id="{15173CB3-9210-79D3-FC0E-492C9D8B73C3}"/>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24035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B374D-6CE0-96AF-7EBA-FF01F3A87836}"/>
              </a:ext>
            </a:extLst>
          </p:cNvPr>
          <p:cNvSpPr>
            <a:spLocks noGrp="1"/>
          </p:cNvSpPr>
          <p:nvPr>
            <p:ph type="title"/>
          </p:nvPr>
        </p:nvSpPr>
        <p:spPr/>
        <p:txBody>
          <a:bodyPr/>
          <a:lstStyle/>
          <a:p>
            <a:r>
              <a:rPr lang="fr-FR"/>
              <a:t>Modifiez le style du titre</a:t>
            </a:r>
            <a:endParaRPr lang="fr-CI"/>
          </a:p>
        </p:txBody>
      </p:sp>
      <p:sp>
        <p:nvSpPr>
          <p:cNvPr id="3" name="Espace réservé de la date 2">
            <a:extLst>
              <a:ext uri="{FF2B5EF4-FFF2-40B4-BE49-F238E27FC236}">
                <a16:creationId xmlns:a16="http://schemas.microsoft.com/office/drawing/2014/main" id="{9CE6A3CF-20CA-BB3A-1E5F-181914789A0F}"/>
              </a:ext>
            </a:extLst>
          </p:cNvPr>
          <p:cNvSpPr>
            <a:spLocks noGrp="1"/>
          </p:cNvSpPr>
          <p:nvPr>
            <p:ph type="dt" sz="half" idx="10"/>
          </p:nvPr>
        </p:nvSpPr>
        <p:spPr/>
        <p:txBody>
          <a:bodyPr/>
          <a:lstStyle/>
          <a:p>
            <a:fld id="{0B895554-CB05-44AA-8D31-334423C43371}" type="datetime1">
              <a:rPr lang="fr-CI" smtClean="0"/>
              <a:t>03/01/2023</a:t>
            </a:fld>
            <a:endParaRPr lang="fr-CI"/>
          </a:p>
        </p:txBody>
      </p:sp>
      <p:sp>
        <p:nvSpPr>
          <p:cNvPr id="4" name="Espace réservé du pied de page 3">
            <a:extLst>
              <a:ext uri="{FF2B5EF4-FFF2-40B4-BE49-F238E27FC236}">
                <a16:creationId xmlns:a16="http://schemas.microsoft.com/office/drawing/2014/main" id="{687D0F2C-70EB-36BD-7B84-E57653045054}"/>
              </a:ext>
            </a:extLst>
          </p:cNvPr>
          <p:cNvSpPr>
            <a:spLocks noGrp="1"/>
          </p:cNvSpPr>
          <p:nvPr>
            <p:ph type="ftr" sz="quarter" idx="11"/>
          </p:nvPr>
        </p:nvSpPr>
        <p:spPr/>
        <p:txBody>
          <a:bodyPr/>
          <a:lstStyle/>
          <a:p>
            <a:endParaRPr lang="fr-CI"/>
          </a:p>
        </p:txBody>
      </p:sp>
      <p:sp>
        <p:nvSpPr>
          <p:cNvPr id="5" name="Espace réservé du numéro de diapositive 4">
            <a:extLst>
              <a:ext uri="{FF2B5EF4-FFF2-40B4-BE49-F238E27FC236}">
                <a16:creationId xmlns:a16="http://schemas.microsoft.com/office/drawing/2014/main" id="{17774E62-9788-8496-B1E3-4CA1FCB5BA36}"/>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375508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41A65F-F60C-F7E3-68C6-9DC2199C1FB8}"/>
              </a:ext>
            </a:extLst>
          </p:cNvPr>
          <p:cNvSpPr>
            <a:spLocks noGrp="1"/>
          </p:cNvSpPr>
          <p:nvPr>
            <p:ph type="dt" sz="half" idx="10"/>
          </p:nvPr>
        </p:nvSpPr>
        <p:spPr/>
        <p:txBody>
          <a:bodyPr/>
          <a:lstStyle/>
          <a:p>
            <a:fld id="{B8FC2474-74EE-485A-85C1-2CBC466C8129}" type="datetime1">
              <a:rPr lang="fr-CI" smtClean="0"/>
              <a:t>03/01/2023</a:t>
            </a:fld>
            <a:endParaRPr lang="fr-CI"/>
          </a:p>
        </p:txBody>
      </p:sp>
      <p:sp>
        <p:nvSpPr>
          <p:cNvPr id="3" name="Espace réservé du pied de page 2">
            <a:extLst>
              <a:ext uri="{FF2B5EF4-FFF2-40B4-BE49-F238E27FC236}">
                <a16:creationId xmlns:a16="http://schemas.microsoft.com/office/drawing/2014/main" id="{FF0FF848-3F52-4286-29D2-C35C33CB34AD}"/>
              </a:ext>
            </a:extLst>
          </p:cNvPr>
          <p:cNvSpPr>
            <a:spLocks noGrp="1"/>
          </p:cNvSpPr>
          <p:nvPr>
            <p:ph type="ftr" sz="quarter" idx="11"/>
          </p:nvPr>
        </p:nvSpPr>
        <p:spPr/>
        <p:txBody>
          <a:bodyPr/>
          <a:lstStyle/>
          <a:p>
            <a:endParaRPr lang="fr-CI"/>
          </a:p>
        </p:txBody>
      </p:sp>
      <p:sp>
        <p:nvSpPr>
          <p:cNvPr id="4" name="Espace réservé du numéro de diapositive 3">
            <a:extLst>
              <a:ext uri="{FF2B5EF4-FFF2-40B4-BE49-F238E27FC236}">
                <a16:creationId xmlns:a16="http://schemas.microsoft.com/office/drawing/2014/main" id="{B68F5307-E29D-6D3E-EA36-3D33BA19CAE4}"/>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34501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57B3E-30AB-2B1B-05CC-A4D99C6BF2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I"/>
          </a:p>
        </p:txBody>
      </p:sp>
      <p:sp>
        <p:nvSpPr>
          <p:cNvPr id="3" name="Espace réservé du contenu 2">
            <a:extLst>
              <a:ext uri="{FF2B5EF4-FFF2-40B4-BE49-F238E27FC236}">
                <a16:creationId xmlns:a16="http://schemas.microsoft.com/office/drawing/2014/main" id="{BF58CBB3-7E9D-D3B2-63E8-A367027BE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u texte 3">
            <a:extLst>
              <a:ext uri="{FF2B5EF4-FFF2-40B4-BE49-F238E27FC236}">
                <a16:creationId xmlns:a16="http://schemas.microsoft.com/office/drawing/2014/main" id="{4CAAE6DA-CF65-FB5D-82AA-0A660C78E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0D5F87-7EC3-0924-93FC-9D20CDC2517F}"/>
              </a:ext>
            </a:extLst>
          </p:cNvPr>
          <p:cNvSpPr>
            <a:spLocks noGrp="1"/>
          </p:cNvSpPr>
          <p:nvPr>
            <p:ph type="dt" sz="half" idx="10"/>
          </p:nvPr>
        </p:nvSpPr>
        <p:spPr/>
        <p:txBody>
          <a:bodyPr/>
          <a:lstStyle/>
          <a:p>
            <a:fld id="{4D255A23-18C0-4245-94C9-8AC3A197D04E}" type="datetime1">
              <a:rPr lang="fr-CI" smtClean="0"/>
              <a:t>03/01/2023</a:t>
            </a:fld>
            <a:endParaRPr lang="fr-CI"/>
          </a:p>
        </p:txBody>
      </p:sp>
      <p:sp>
        <p:nvSpPr>
          <p:cNvPr id="6" name="Espace réservé du pied de page 5">
            <a:extLst>
              <a:ext uri="{FF2B5EF4-FFF2-40B4-BE49-F238E27FC236}">
                <a16:creationId xmlns:a16="http://schemas.microsoft.com/office/drawing/2014/main" id="{ECFE2919-FB66-73A4-95CB-13C768DCA14D}"/>
              </a:ext>
            </a:extLst>
          </p:cNvPr>
          <p:cNvSpPr>
            <a:spLocks noGrp="1"/>
          </p:cNvSpPr>
          <p:nvPr>
            <p:ph type="ftr" sz="quarter" idx="11"/>
          </p:nvPr>
        </p:nvSpPr>
        <p:spPr/>
        <p:txBody>
          <a:bodyPr/>
          <a:lstStyle/>
          <a:p>
            <a:endParaRPr lang="fr-CI"/>
          </a:p>
        </p:txBody>
      </p:sp>
      <p:sp>
        <p:nvSpPr>
          <p:cNvPr id="7" name="Espace réservé du numéro de diapositive 6">
            <a:extLst>
              <a:ext uri="{FF2B5EF4-FFF2-40B4-BE49-F238E27FC236}">
                <a16:creationId xmlns:a16="http://schemas.microsoft.com/office/drawing/2014/main" id="{999B48BE-7918-F4C6-A227-24C03B0752BF}"/>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141555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01A06-B05D-9A65-B3A6-DC5A52247E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I"/>
          </a:p>
        </p:txBody>
      </p:sp>
      <p:sp>
        <p:nvSpPr>
          <p:cNvPr id="3" name="Espace réservé pour une image  2">
            <a:extLst>
              <a:ext uri="{FF2B5EF4-FFF2-40B4-BE49-F238E27FC236}">
                <a16:creationId xmlns:a16="http://schemas.microsoft.com/office/drawing/2014/main" id="{E79CCF59-E341-DAD3-23F5-335A80CB9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I"/>
          </a:p>
        </p:txBody>
      </p:sp>
      <p:sp>
        <p:nvSpPr>
          <p:cNvPr id="4" name="Espace réservé du texte 3">
            <a:extLst>
              <a:ext uri="{FF2B5EF4-FFF2-40B4-BE49-F238E27FC236}">
                <a16:creationId xmlns:a16="http://schemas.microsoft.com/office/drawing/2014/main" id="{57C4C04F-F643-612F-B446-A5D39A163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20338C-ABD7-8568-E97F-4C12F33150CB}"/>
              </a:ext>
            </a:extLst>
          </p:cNvPr>
          <p:cNvSpPr>
            <a:spLocks noGrp="1"/>
          </p:cNvSpPr>
          <p:nvPr>
            <p:ph type="dt" sz="half" idx="10"/>
          </p:nvPr>
        </p:nvSpPr>
        <p:spPr/>
        <p:txBody>
          <a:bodyPr/>
          <a:lstStyle/>
          <a:p>
            <a:fld id="{B1D97B51-5793-4225-9DEB-4748CFDDEC50}" type="datetime1">
              <a:rPr lang="fr-CI" smtClean="0"/>
              <a:t>03/01/2023</a:t>
            </a:fld>
            <a:endParaRPr lang="fr-CI"/>
          </a:p>
        </p:txBody>
      </p:sp>
      <p:sp>
        <p:nvSpPr>
          <p:cNvPr id="6" name="Espace réservé du pied de page 5">
            <a:extLst>
              <a:ext uri="{FF2B5EF4-FFF2-40B4-BE49-F238E27FC236}">
                <a16:creationId xmlns:a16="http://schemas.microsoft.com/office/drawing/2014/main" id="{A2D1552A-7A99-58DC-3208-FA9281C2DF17}"/>
              </a:ext>
            </a:extLst>
          </p:cNvPr>
          <p:cNvSpPr>
            <a:spLocks noGrp="1"/>
          </p:cNvSpPr>
          <p:nvPr>
            <p:ph type="ftr" sz="quarter" idx="11"/>
          </p:nvPr>
        </p:nvSpPr>
        <p:spPr/>
        <p:txBody>
          <a:bodyPr/>
          <a:lstStyle/>
          <a:p>
            <a:endParaRPr lang="fr-CI"/>
          </a:p>
        </p:txBody>
      </p:sp>
      <p:sp>
        <p:nvSpPr>
          <p:cNvPr id="7" name="Espace réservé du numéro de diapositive 6">
            <a:extLst>
              <a:ext uri="{FF2B5EF4-FFF2-40B4-BE49-F238E27FC236}">
                <a16:creationId xmlns:a16="http://schemas.microsoft.com/office/drawing/2014/main" id="{9840259F-A285-A325-0ECB-051BA83042D7}"/>
              </a:ext>
            </a:extLst>
          </p:cNvPr>
          <p:cNvSpPr>
            <a:spLocks noGrp="1"/>
          </p:cNvSpPr>
          <p:nvPr>
            <p:ph type="sldNum" sz="quarter" idx="12"/>
          </p:nvPr>
        </p:nvSpPr>
        <p:spPr/>
        <p:txBody>
          <a:bodyPr/>
          <a:lstStyle/>
          <a:p>
            <a:fld id="{A889B1F5-7678-4285-8290-F86BCF6683DE}" type="slidenum">
              <a:rPr lang="fr-CI" smtClean="0"/>
              <a:t>‹N°›</a:t>
            </a:fld>
            <a:endParaRPr lang="fr-CI"/>
          </a:p>
        </p:txBody>
      </p:sp>
    </p:spTree>
    <p:extLst>
      <p:ext uri="{BB962C8B-B14F-4D97-AF65-F5344CB8AC3E}">
        <p14:creationId xmlns:p14="http://schemas.microsoft.com/office/powerpoint/2010/main" val="370041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B72DDE7-8A50-F970-48F5-703BF1ACF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I"/>
          </a:p>
        </p:txBody>
      </p:sp>
      <p:sp>
        <p:nvSpPr>
          <p:cNvPr id="3" name="Espace réservé du texte 2">
            <a:extLst>
              <a:ext uri="{FF2B5EF4-FFF2-40B4-BE49-F238E27FC236}">
                <a16:creationId xmlns:a16="http://schemas.microsoft.com/office/drawing/2014/main" id="{AC716DA9-2290-DD69-55D8-F17C66693B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I"/>
          </a:p>
        </p:txBody>
      </p:sp>
      <p:sp>
        <p:nvSpPr>
          <p:cNvPr id="4" name="Espace réservé de la date 3">
            <a:extLst>
              <a:ext uri="{FF2B5EF4-FFF2-40B4-BE49-F238E27FC236}">
                <a16:creationId xmlns:a16="http://schemas.microsoft.com/office/drawing/2014/main" id="{1B52194F-5D0B-A34D-F580-D3E3FE2F5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ABA94-7D47-47CB-AA14-145F3F621A15}" type="datetime1">
              <a:rPr lang="fr-CI" smtClean="0"/>
              <a:t>03/01/2023</a:t>
            </a:fld>
            <a:endParaRPr lang="fr-CI"/>
          </a:p>
        </p:txBody>
      </p:sp>
      <p:sp>
        <p:nvSpPr>
          <p:cNvPr id="5" name="Espace réservé du pied de page 4">
            <a:extLst>
              <a:ext uri="{FF2B5EF4-FFF2-40B4-BE49-F238E27FC236}">
                <a16:creationId xmlns:a16="http://schemas.microsoft.com/office/drawing/2014/main" id="{EB28C060-4DA1-C959-1F17-ADF8DB566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I"/>
          </a:p>
        </p:txBody>
      </p:sp>
      <p:sp>
        <p:nvSpPr>
          <p:cNvPr id="6" name="Espace réservé du numéro de diapositive 5">
            <a:extLst>
              <a:ext uri="{FF2B5EF4-FFF2-40B4-BE49-F238E27FC236}">
                <a16:creationId xmlns:a16="http://schemas.microsoft.com/office/drawing/2014/main" id="{C6092220-D4F8-FD3B-73B6-DF1801157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9B1F5-7678-4285-8290-F86BCF6683DE}" type="slidenum">
              <a:rPr lang="fr-CI" smtClean="0"/>
              <a:t>‹N°›</a:t>
            </a:fld>
            <a:endParaRPr lang="fr-CI"/>
          </a:p>
        </p:txBody>
      </p:sp>
    </p:spTree>
    <p:extLst>
      <p:ext uri="{BB962C8B-B14F-4D97-AF65-F5344CB8AC3E}">
        <p14:creationId xmlns:p14="http://schemas.microsoft.com/office/powerpoint/2010/main" val="3266588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s@cabinetlead.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cabinetlead.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D97A9-77C0-E13C-0604-B7A2B6FABEAC}"/>
              </a:ext>
            </a:extLst>
          </p:cNvPr>
          <p:cNvSpPr>
            <a:spLocks noGrp="1"/>
          </p:cNvSpPr>
          <p:nvPr>
            <p:ph type="ctrTitle"/>
          </p:nvPr>
        </p:nvSpPr>
        <p:spPr>
          <a:xfrm>
            <a:off x="8224033" y="2675238"/>
            <a:ext cx="3967967" cy="1507524"/>
          </a:xfrm>
        </p:spPr>
        <p:txBody>
          <a:bodyPr>
            <a:noAutofit/>
          </a:bodyPr>
          <a:lstStyle/>
          <a:p>
            <a:r>
              <a:rPr lang="fr-CI" sz="3600" i="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accompagnement sur mesure!</a:t>
            </a:r>
          </a:p>
        </p:txBody>
      </p:sp>
      <p:pic>
        <p:nvPicPr>
          <p:cNvPr id="4" name="Image 3">
            <a:extLst>
              <a:ext uri="{FF2B5EF4-FFF2-40B4-BE49-F238E27FC236}">
                <a16:creationId xmlns:a16="http://schemas.microsoft.com/office/drawing/2014/main" id="{C8690229-9531-7F84-A734-5AF99D85FF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4707" y="5949827"/>
            <a:ext cx="3165031" cy="649962"/>
          </a:xfrm>
          <a:prstGeom prst="rect">
            <a:avLst/>
          </a:prstGeom>
          <a:noFill/>
          <a:ln>
            <a:noFill/>
          </a:ln>
        </p:spPr>
      </p:pic>
      <p:pic>
        <p:nvPicPr>
          <p:cNvPr id="6" name="Image 5">
            <a:extLst>
              <a:ext uri="{FF2B5EF4-FFF2-40B4-BE49-F238E27FC236}">
                <a16:creationId xmlns:a16="http://schemas.microsoft.com/office/drawing/2014/main" id="{3594EF19-5EC2-C8CD-ECA6-94F2404AF5AD}"/>
              </a:ext>
            </a:extLst>
          </p:cNvPr>
          <p:cNvPicPr>
            <a:picLocks noChangeAspect="1"/>
          </p:cNvPicPr>
          <p:nvPr/>
        </p:nvPicPr>
        <p:blipFill>
          <a:blip r:embed="rId3"/>
          <a:stretch>
            <a:fillRect/>
          </a:stretch>
        </p:blipFill>
        <p:spPr>
          <a:xfrm>
            <a:off x="-24139" y="0"/>
            <a:ext cx="8168231" cy="6858000"/>
          </a:xfrm>
          <a:prstGeom prst="rect">
            <a:avLst/>
          </a:prstGeom>
        </p:spPr>
      </p:pic>
      <p:sp>
        <p:nvSpPr>
          <p:cNvPr id="7" name="ZoneTexte 6">
            <a:extLst>
              <a:ext uri="{FF2B5EF4-FFF2-40B4-BE49-F238E27FC236}">
                <a16:creationId xmlns:a16="http://schemas.microsoft.com/office/drawing/2014/main" id="{4E7BB97B-2791-71EE-4E61-87E6F61F2392}"/>
              </a:ext>
            </a:extLst>
          </p:cNvPr>
          <p:cNvSpPr txBox="1"/>
          <p:nvPr/>
        </p:nvSpPr>
        <p:spPr>
          <a:xfrm>
            <a:off x="8144092" y="615785"/>
            <a:ext cx="4366260" cy="830997"/>
          </a:xfrm>
          <a:prstGeom prst="rect">
            <a:avLst/>
          </a:prstGeom>
          <a:noFill/>
        </p:spPr>
        <p:txBody>
          <a:bodyPr wrap="square" rtlCol="0">
            <a:spAutoFit/>
          </a:bodyPr>
          <a:lstStyle/>
          <a:p>
            <a:r>
              <a:rPr lang="fr-CI"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 CONSULTING</a:t>
            </a:r>
          </a:p>
          <a:p>
            <a:pPr algn="ctr"/>
            <a:r>
              <a:rPr lang="fr-CI" sz="1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Etudes – Conseils - Formations</a:t>
            </a:r>
          </a:p>
        </p:txBody>
      </p:sp>
      <p:sp>
        <p:nvSpPr>
          <p:cNvPr id="8" name="Espace réservé du numéro de diapositive 7">
            <a:extLst>
              <a:ext uri="{FF2B5EF4-FFF2-40B4-BE49-F238E27FC236}">
                <a16:creationId xmlns:a16="http://schemas.microsoft.com/office/drawing/2014/main" id="{56325023-5BB5-618E-8872-8C19676AF929}"/>
              </a:ext>
            </a:extLst>
          </p:cNvPr>
          <p:cNvSpPr>
            <a:spLocks noGrp="1"/>
          </p:cNvSpPr>
          <p:nvPr>
            <p:ph type="sldNum" sz="quarter" idx="12"/>
          </p:nvPr>
        </p:nvSpPr>
        <p:spPr/>
        <p:txBody>
          <a:bodyPr/>
          <a:lstStyle/>
          <a:p>
            <a:fld id="{A889B1F5-7678-4285-8290-F86BCF6683DE}" type="slidenum">
              <a:rPr lang="fr-CI" smtClean="0"/>
              <a:t>1</a:t>
            </a:fld>
            <a:endParaRPr lang="fr-CI"/>
          </a:p>
        </p:txBody>
      </p:sp>
    </p:spTree>
    <p:extLst>
      <p:ext uri="{BB962C8B-B14F-4D97-AF65-F5344CB8AC3E}">
        <p14:creationId xmlns:p14="http://schemas.microsoft.com/office/powerpoint/2010/main" val="274517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23793E-731A-7D56-A936-B58C33BFC38D}"/>
              </a:ext>
            </a:extLst>
          </p:cNvPr>
          <p:cNvSpPr>
            <a:spLocks noGrp="1"/>
          </p:cNvSpPr>
          <p:nvPr>
            <p:ph type="sldNum" sz="quarter" idx="12"/>
          </p:nvPr>
        </p:nvSpPr>
        <p:spPr>
          <a:xfrm>
            <a:off x="9052890" y="6389925"/>
            <a:ext cx="2743200" cy="365125"/>
          </a:xfrm>
        </p:spPr>
        <p:txBody>
          <a:bodyPr/>
          <a:lstStyle/>
          <a:p>
            <a:fld id="{A889B1F5-7678-4285-8290-F86BCF6683DE}" type="slidenum">
              <a:rPr lang="fr-CI" sz="1400" smtClean="0">
                <a:solidFill>
                  <a:schemeClr val="tx1"/>
                </a:solidFill>
              </a:rPr>
              <a:t>10</a:t>
            </a:fld>
            <a:endParaRPr lang="fr-CI" sz="1400" dirty="0">
              <a:solidFill>
                <a:schemeClr val="tx1"/>
              </a:solidFill>
            </a:endParaRPr>
          </a:p>
        </p:txBody>
      </p:sp>
      <p:pic>
        <p:nvPicPr>
          <p:cNvPr id="5" name="Image 4">
            <a:extLst>
              <a:ext uri="{FF2B5EF4-FFF2-40B4-BE49-F238E27FC236}">
                <a16:creationId xmlns:a16="http://schemas.microsoft.com/office/drawing/2014/main" id="{25C1E2B7-5004-19C4-918A-577F1A248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58" y="131411"/>
            <a:ext cx="2641599" cy="521818"/>
          </a:xfrm>
          <a:prstGeom prst="rect">
            <a:avLst/>
          </a:prstGeom>
          <a:noFill/>
          <a:ln>
            <a:noFill/>
          </a:ln>
        </p:spPr>
      </p:pic>
      <p:sp>
        <p:nvSpPr>
          <p:cNvPr id="6" name="ZoneTexte 5">
            <a:extLst>
              <a:ext uri="{FF2B5EF4-FFF2-40B4-BE49-F238E27FC236}">
                <a16:creationId xmlns:a16="http://schemas.microsoft.com/office/drawing/2014/main" id="{9763FF7D-FC0B-8FF9-C921-B64C01E229C1}"/>
              </a:ext>
            </a:extLst>
          </p:cNvPr>
          <p:cNvSpPr txBox="1"/>
          <p:nvPr/>
        </p:nvSpPr>
        <p:spPr>
          <a:xfrm>
            <a:off x="3803374" y="178484"/>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secteurs d’activités </a:t>
            </a:r>
          </a:p>
        </p:txBody>
      </p:sp>
      <p:sp>
        <p:nvSpPr>
          <p:cNvPr id="7" name="ZoneTexte 6">
            <a:extLst>
              <a:ext uri="{FF2B5EF4-FFF2-40B4-BE49-F238E27FC236}">
                <a16:creationId xmlns:a16="http://schemas.microsoft.com/office/drawing/2014/main" id="{B047E7AD-9CD1-6031-8409-641739BDDEB2}"/>
              </a:ext>
            </a:extLst>
          </p:cNvPr>
          <p:cNvSpPr txBox="1"/>
          <p:nvPr/>
        </p:nvSpPr>
        <p:spPr>
          <a:xfrm>
            <a:off x="861896" y="1000297"/>
            <a:ext cx="4899991" cy="5663089"/>
          </a:xfrm>
          <a:prstGeom prst="rect">
            <a:avLst/>
          </a:prstGeom>
          <a:noFill/>
          <a:ln>
            <a:solidFill>
              <a:srgbClr val="0070C0"/>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Immobilier</a:t>
            </a:r>
          </a:p>
          <a:p>
            <a:endParaRPr lang="fr-CI" sz="2000" b="1" dirty="0">
              <a:solidFill>
                <a:schemeClr val="accent2"/>
              </a:solidFill>
              <a:latin typeface="Arial" panose="020B0604020202020204" pitchFamily="34" charset="0"/>
              <a:cs typeface="Arial" panose="020B0604020202020204" pitchFamily="34" charset="0"/>
            </a:endParaRPr>
          </a:p>
          <a:p>
            <a:pPr algn="just"/>
            <a:r>
              <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Nos équipes dédiées à l’immobilier ont une parfaite compréhension des enjeux concurrentiels et réglementaires afin de relever les défis complexes et exigeants de cette industrie.</a:t>
            </a:r>
            <a:br>
              <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br>
              <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fr-FR" sz="1600" dirty="0">
                <a:solidFill>
                  <a:srgbClr val="333333"/>
                </a:solidFill>
                <a:latin typeface="Arial" panose="020B0604020202020204" pitchFamily="34" charset="0"/>
                <a:ea typeface="Calibri" panose="020F0502020204030204" pitchFamily="34" charset="0"/>
                <a:cs typeface="Arial" panose="020B0604020202020204" pitchFamily="34" charset="0"/>
              </a:rPr>
              <a:t>Lead Consulting</a:t>
            </a:r>
            <a:r>
              <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 vous accompagne grâce à une offre de services adaptée à vos besoins spécifiques, et sur l'ensemble de la chaîne de valeur de la gestion des actifs immobiliers.</a:t>
            </a:r>
          </a:p>
          <a:p>
            <a:endPar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endParaRPr lang="fr-FR" sz="1600" dirty="0">
              <a:solidFill>
                <a:srgbClr val="333333"/>
              </a:solidFill>
              <a:latin typeface="Arial" panose="020B0604020202020204" pitchFamily="34" charset="0"/>
              <a:ea typeface="Calibri" panose="020F0502020204030204" pitchFamily="34" charset="0"/>
              <a:cs typeface="Arial" panose="020B0604020202020204" pitchFamily="34" charset="0"/>
            </a:endParaRPr>
          </a:p>
          <a:p>
            <a:endPar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endPar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endParaRPr lang="fr-FR"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b="1" dirty="0">
              <a:solidFill>
                <a:srgbClr val="333333"/>
              </a:solidFill>
              <a:latin typeface="Open Sans" panose="020B0606030504020204" pitchFamily="34" charset="0"/>
              <a:cs typeface="Times New Roman" panose="02020603050405020304" pitchFamily="18" charset="0"/>
            </a:endParaRPr>
          </a:p>
          <a:p>
            <a:endParaRPr lang="fr-FR" sz="2000" b="1" dirty="0">
              <a:solidFill>
                <a:srgbClr val="333333"/>
              </a:solidFill>
              <a:latin typeface="Open Sans" panose="020B0606030504020204" pitchFamily="34" charset="0"/>
              <a:cs typeface="Times New Roman" panose="02020603050405020304" pitchFamily="18" charset="0"/>
            </a:endParaRPr>
          </a:p>
          <a:p>
            <a:endParaRPr lang="fr-FR" sz="2000" b="1" dirty="0">
              <a:solidFill>
                <a:srgbClr val="333333"/>
              </a:solidFill>
              <a:latin typeface="Open Sans" panose="020B0606030504020204" pitchFamily="34" charset="0"/>
              <a:cs typeface="Times New Roman" panose="02020603050405020304" pitchFamily="18" charset="0"/>
            </a:endParaRPr>
          </a:p>
          <a:p>
            <a:endParaRPr lang="fr-FR" sz="2000" b="1" dirty="0">
              <a:solidFill>
                <a:srgbClr val="333333"/>
              </a:solidFill>
              <a:latin typeface="Open Sans" panose="020B060603050402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9F47D079-D166-EB29-0F0E-84DCDFCB64AD}"/>
              </a:ext>
            </a:extLst>
          </p:cNvPr>
          <p:cNvSpPr txBox="1"/>
          <p:nvPr/>
        </p:nvSpPr>
        <p:spPr>
          <a:xfrm>
            <a:off x="6227873" y="993204"/>
            <a:ext cx="5102231" cy="5663089"/>
          </a:xfrm>
          <a:prstGeom prst="rect">
            <a:avLst/>
          </a:prstGeom>
          <a:noFill/>
          <a:ln>
            <a:solidFill>
              <a:schemeClr val="accent1">
                <a:lumMod val="75000"/>
              </a:schemeClr>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Energies et ressources</a:t>
            </a:r>
          </a:p>
          <a:p>
            <a:endParaRPr lang="fr-CI" sz="2000" b="1" dirty="0">
              <a:latin typeface="Arial" panose="020B0604020202020204" pitchFamily="34" charset="0"/>
              <a:cs typeface="Arial" panose="020B0604020202020204" pitchFamily="34" charset="0"/>
            </a:endParaRPr>
          </a:p>
          <a:p>
            <a:pPr algn="just"/>
            <a:r>
              <a:rPr lang="fr-FR" sz="1800" dirty="0">
                <a:effectLst/>
                <a:latin typeface="Arial" panose="020B0604020202020204" pitchFamily="34" charset="0"/>
                <a:ea typeface="Calibri" panose="020F0502020204030204" pitchFamily="34" charset="0"/>
                <a:cs typeface="Times New Roman" panose="02020603050405020304" pitchFamily="18" charset="0"/>
              </a:rPr>
              <a:t>Nos professionnels vous aident à restructurer votre entreprise en se concentrant sur les services, les technologies et les capacités nécessaires pour atteindre vos objectifs.</a:t>
            </a:r>
          </a:p>
          <a:p>
            <a:endParaRPr lang="fr-FR" sz="2000" b="1" dirty="0">
              <a:latin typeface="Arial" panose="020B0604020202020204" pitchFamily="34" charset="0"/>
              <a:cs typeface="Times New Roman" panose="02020603050405020304" pitchFamily="18" charset="0"/>
            </a:endParaRPr>
          </a:p>
          <a:p>
            <a:endParaRPr lang="fr-FR" sz="2000" b="1" dirty="0">
              <a:latin typeface="Arial" panose="020B0604020202020204" pitchFamily="34" charset="0"/>
              <a:cs typeface="Times New Roman" panose="02020603050405020304" pitchFamily="18" charset="0"/>
            </a:endParaRPr>
          </a:p>
          <a:p>
            <a:endParaRPr lang="fr-FR" sz="2000" b="1" dirty="0">
              <a:latin typeface="Arial" panose="020B0604020202020204" pitchFamily="34" charset="0"/>
              <a:cs typeface="Times New Roman" panose="02020603050405020304" pitchFamily="18" charset="0"/>
            </a:endParaRPr>
          </a:p>
          <a:p>
            <a:endParaRPr lang="fr-FR" sz="2000" b="1" dirty="0">
              <a:latin typeface="Arial" panose="020B0604020202020204" pitchFamily="34" charset="0"/>
              <a:cs typeface="Times New Roman" panose="02020603050405020304" pitchFamily="18" charset="0"/>
            </a:endParaRPr>
          </a:p>
          <a:p>
            <a:endParaRPr lang="fr-FR" sz="2000" b="1" dirty="0">
              <a:latin typeface="Arial" panose="020B0604020202020204" pitchFamily="34" charset="0"/>
              <a:cs typeface="Times New Roman" panose="02020603050405020304" pitchFamily="18" charset="0"/>
            </a:endParaRPr>
          </a:p>
          <a:p>
            <a:endParaRPr lang="fr-FR" sz="2000" b="1" dirty="0">
              <a:latin typeface="Arial" panose="020B0604020202020204" pitchFamily="34" charset="0"/>
              <a:cs typeface="Times New Roman" panose="02020603050405020304" pitchFamily="18" charset="0"/>
            </a:endParaRPr>
          </a:p>
          <a:p>
            <a:endParaRPr lang="fr-FR" sz="2000" b="1" dirty="0">
              <a:latin typeface="Arial" panose="020B0604020202020204" pitchFamily="34" charset="0"/>
              <a:cs typeface="Times New Roman" panose="02020603050405020304" pitchFamily="18" charset="0"/>
            </a:endParaRPr>
          </a:p>
          <a:p>
            <a:endParaRPr lang="fr-CI" sz="2000" b="1" dirty="0">
              <a:latin typeface="Arial" panose="020B0604020202020204" pitchFamily="34" charset="0"/>
              <a:cs typeface="Arial" panose="020B0604020202020204" pitchFamily="34" charset="0"/>
            </a:endParaRPr>
          </a:p>
          <a:p>
            <a:endParaRPr lang="fr-CI" sz="2000" b="1" dirty="0">
              <a:latin typeface="Arial" panose="020B0604020202020204" pitchFamily="34" charset="0"/>
              <a:cs typeface="Arial" panose="020B0604020202020204" pitchFamily="34" charset="0"/>
            </a:endParaRPr>
          </a:p>
          <a:p>
            <a:endParaRPr lang="fr-CI" sz="2000" b="1" dirty="0">
              <a:latin typeface="Arial" panose="020B0604020202020204" pitchFamily="34" charset="0"/>
              <a:cs typeface="Arial" panose="020B0604020202020204" pitchFamily="34" charset="0"/>
            </a:endParaRPr>
          </a:p>
          <a:p>
            <a:endParaRPr lang="fr-CI" sz="2000" b="1" dirty="0">
              <a:latin typeface="Arial" panose="020B0604020202020204" pitchFamily="34" charset="0"/>
              <a:cs typeface="Arial" panose="020B0604020202020204" pitchFamily="34" charset="0"/>
            </a:endParaRPr>
          </a:p>
          <a:p>
            <a:endParaRPr lang="fr-CI" sz="2000" b="1" dirty="0">
              <a:latin typeface="Arial" panose="020B0604020202020204" pitchFamily="34" charset="0"/>
              <a:cs typeface="Arial" panose="020B0604020202020204" pitchFamily="34" charset="0"/>
            </a:endParaRPr>
          </a:p>
        </p:txBody>
      </p:sp>
      <p:pic>
        <p:nvPicPr>
          <p:cNvPr id="1026" name="Picture 2" descr="Blog Conseils Immobiliers">
            <a:extLst>
              <a:ext uri="{FF2B5EF4-FFF2-40B4-BE49-F238E27FC236}">
                <a16:creationId xmlns:a16="http://schemas.microsoft.com/office/drawing/2014/main" id="{BDA50F44-4E75-CA70-22EA-F4FDC4272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317" y="3997704"/>
            <a:ext cx="4421148" cy="2419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Énergies renouvelables : Un statu quo non tenable">
            <a:extLst>
              <a:ext uri="{FF2B5EF4-FFF2-40B4-BE49-F238E27FC236}">
                <a16:creationId xmlns:a16="http://schemas.microsoft.com/office/drawing/2014/main" id="{1099CCC2-4D17-DD5F-4E03-D715907AA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791" y="3650577"/>
            <a:ext cx="4774637" cy="285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51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23793E-731A-7D56-A936-B58C33BFC38D}"/>
              </a:ext>
            </a:extLst>
          </p:cNvPr>
          <p:cNvSpPr>
            <a:spLocks noGrp="1"/>
          </p:cNvSpPr>
          <p:nvPr>
            <p:ph type="sldNum" sz="quarter" idx="12"/>
          </p:nvPr>
        </p:nvSpPr>
        <p:spPr>
          <a:xfrm>
            <a:off x="9171570" y="6328261"/>
            <a:ext cx="2743200" cy="365125"/>
          </a:xfrm>
        </p:spPr>
        <p:txBody>
          <a:bodyPr/>
          <a:lstStyle/>
          <a:p>
            <a:fld id="{A889B1F5-7678-4285-8290-F86BCF6683DE}" type="slidenum">
              <a:rPr lang="fr-CI" sz="1400" smtClean="0">
                <a:solidFill>
                  <a:schemeClr val="tx1"/>
                </a:solidFill>
              </a:rPr>
              <a:t>11</a:t>
            </a:fld>
            <a:endParaRPr lang="fr-CI" sz="1400" dirty="0">
              <a:solidFill>
                <a:schemeClr val="tx1"/>
              </a:solidFill>
            </a:endParaRPr>
          </a:p>
        </p:txBody>
      </p:sp>
      <p:pic>
        <p:nvPicPr>
          <p:cNvPr id="5" name="Image 4">
            <a:extLst>
              <a:ext uri="{FF2B5EF4-FFF2-40B4-BE49-F238E27FC236}">
                <a16:creationId xmlns:a16="http://schemas.microsoft.com/office/drawing/2014/main" id="{25C1E2B7-5004-19C4-918A-577F1A248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58" y="131411"/>
            <a:ext cx="2641599" cy="521818"/>
          </a:xfrm>
          <a:prstGeom prst="rect">
            <a:avLst/>
          </a:prstGeom>
          <a:noFill/>
          <a:ln>
            <a:noFill/>
          </a:ln>
        </p:spPr>
      </p:pic>
      <p:sp>
        <p:nvSpPr>
          <p:cNvPr id="6" name="ZoneTexte 5">
            <a:extLst>
              <a:ext uri="{FF2B5EF4-FFF2-40B4-BE49-F238E27FC236}">
                <a16:creationId xmlns:a16="http://schemas.microsoft.com/office/drawing/2014/main" id="{9763FF7D-FC0B-8FF9-C921-B64C01E229C1}"/>
              </a:ext>
            </a:extLst>
          </p:cNvPr>
          <p:cNvSpPr txBox="1"/>
          <p:nvPr/>
        </p:nvSpPr>
        <p:spPr>
          <a:xfrm>
            <a:off x="3790122" y="131411"/>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secteurs d’activités </a:t>
            </a:r>
          </a:p>
        </p:txBody>
      </p:sp>
      <p:sp>
        <p:nvSpPr>
          <p:cNvPr id="7" name="ZoneTexte 6">
            <a:extLst>
              <a:ext uri="{FF2B5EF4-FFF2-40B4-BE49-F238E27FC236}">
                <a16:creationId xmlns:a16="http://schemas.microsoft.com/office/drawing/2014/main" id="{B047E7AD-9CD1-6031-8409-641739BDDEB2}"/>
              </a:ext>
            </a:extLst>
          </p:cNvPr>
          <p:cNvSpPr txBox="1"/>
          <p:nvPr/>
        </p:nvSpPr>
        <p:spPr>
          <a:xfrm>
            <a:off x="383948" y="873720"/>
            <a:ext cx="4982818" cy="5847755"/>
          </a:xfrm>
          <a:prstGeom prst="rect">
            <a:avLst/>
          </a:prstGeom>
          <a:noFill/>
          <a:ln>
            <a:solidFill>
              <a:srgbClr val="0070C0"/>
            </a:solidFill>
          </a:ln>
        </p:spPr>
        <p:txBody>
          <a:bodyPr wrap="square" rtlCol="0">
            <a:spAutoFit/>
          </a:bodyPr>
          <a:lstStyle/>
          <a:p>
            <a:pPr algn="ctr"/>
            <a:r>
              <a:rPr lang="fr-CI" sz="2000" b="1" dirty="0" err="1">
                <a:solidFill>
                  <a:schemeClr val="accent2"/>
                </a:solidFill>
                <a:latin typeface="Arial" panose="020B0604020202020204" pitchFamily="34" charset="0"/>
                <a:cs typeface="Arial" panose="020B0604020202020204" pitchFamily="34" charset="0"/>
              </a:rPr>
              <a:t>Oil</a:t>
            </a:r>
            <a:r>
              <a:rPr lang="fr-CI" sz="2000" b="1" dirty="0">
                <a:solidFill>
                  <a:schemeClr val="accent2"/>
                </a:solidFill>
                <a:latin typeface="Arial" panose="020B0604020202020204" pitchFamily="34" charset="0"/>
                <a:cs typeface="Arial" panose="020B0604020202020204" pitchFamily="34" charset="0"/>
              </a:rPr>
              <a:t> and Gas</a:t>
            </a:r>
          </a:p>
          <a:p>
            <a:pPr algn="just"/>
            <a:endParaRPr lang="fr-CI" sz="2000" b="1" dirty="0">
              <a:solidFill>
                <a:schemeClr val="accent2"/>
              </a:solidFill>
              <a:latin typeface="Arial" panose="020B0604020202020204" pitchFamily="34" charset="0"/>
              <a:cs typeface="Arial" panose="020B0604020202020204" pitchFamily="34" charset="0"/>
            </a:endParaRPr>
          </a:p>
          <a:p>
            <a:pPr algn="just"/>
            <a:r>
              <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rPr>
              <a:t>Nos spécialistes ont la compétence et l’expérience pour vous accompagner. La connaissance des contrats et des problématiques spécifiques nous permet de vous suivre  en audit ou conseil, dans le cadre du développement potentiel de votre activité (prospection, développement, financement, acquisition de cibles).</a:t>
            </a:r>
          </a:p>
          <a:p>
            <a:endPar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endPar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endParaRPr lang="fr-FR" dirty="0">
              <a:solidFill>
                <a:srgbClr val="333333"/>
              </a:solidFill>
              <a:latin typeface="Arial" panose="020B0604020202020204" pitchFamily="34" charset="0"/>
              <a:ea typeface="Calibri" panose="020F0502020204030204" pitchFamily="34" charset="0"/>
              <a:cs typeface="Arial" panose="020B0604020202020204" pitchFamily="34" charset="0"/>
            </a:endParaRPr>
          </a:p>
          <a:p>
            <a:endPar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endParaRPr lang="fr-CI" dirty="0">
              <a:effectLst/>
              <a:latin typeface="Arial" panose="020B0604020202020204" pitchFamily="34" charset="0"/>
              <a:ea typeface="Calibri" panose="020F0502020204030204" pitchFamily="34" charset="0"/>
              <a:cs typeface="Arial" panose="020B0604020202020204" pitchFamily="34" charset="0"/>
            </a:endParaRPr>
          </a:p>
          <a:p>
            <a:endParaRPr lang="fr-CI" sz="2000" b="1" dirty="0">
              <a:solidFill>
                <a:schemeClr val="accent2"/>
              </a:solidFill>
              <a:latin typeface="Arial" panose="020B0604020202020204" pitchFamily="34" charset="0"/>
              <a:cs typeface="Arial" panose="020B0604020202020204" pitchFamily="34" charset="0"/>
            </a:endParaRPr>
          </a:p>
          <a:p>
            <a:endParaRPr lang="fr-CI" sz="2000" b="1" dirty="0">
              <a:solidFill>
                <a:schemeClr val="accent2"/>
              </a:solidFill>
              <a:latin typeface="Arial" panose="020B0604020202020204" pitchFamily="34" charset="0"/>
              <a:cs typeface="Arial" panose="020B0604020202020204" pitchFamily="34" charset="0"/>
            </a:endParaRPr>
          </a:p>
          <a:p>
            <a:endParaRPr lang="fr-CI" sz="2000" b="1" dirty="0">
              <a:solidFill>
                <a:schemeClr val="accent2"/>
              </a:solidFill>
              <a:latin typeface="Arial" panose="020B0604020202020204" pitchFamily="34" charset="0"/>
              <a:cs typeface="Arial" panose="020B0604020202020204" pitchFamily="34" charset="0"/>
            </a:endParaRPr>
          </a:p>
          <a:p>
            <a:endParaRPr lang="fr-CI" sz="2000" b="1" dirty="0">
              <a:solidFill>
                <a:schemeClr val="accent2"/>
              </a:solidFill>
              <a:latin typeface="Arial" panose="020B0604020202020204" pitchFamily="34" charset="0"/>
              <a:cs typeface="Arial" panose="020B0604020202020204" pitchFamily="34" charset="0"/>
            </a:endParaRPr>
          </a:p>
          <a:p>
            <a:endParaRPr lang="fr-CI" sz="2000" b="1" dirty="0">
              <a:solidFill>
                <a:schemeClr val="accent2"/>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9F47D079-D166-EB29-0F0E-84DCDFCB64AD}"/>
              </a:ext>
            </a:extLst>
          </p:cNvPr>
          <p:cNvSpPr txBox="1"/>
          <p:nvPr/>
        </p:nvSpPr>
        <p:spPr>
          <a:xfrm>
            <a:off x="6033393" y="845632"/>
            <a:ext cx="5154413" cy="5847754"/>
          </a:xfrm>
          <a:prstGeom prst="rect">
            <a:avLst/>
          </a:prstGeom>
          <a:noFill/>
          <a:ln>
            <a:solidFill>
              <a:srgbClr val="0070C0"/>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Technologie</a:t>
            </a:r>
          </a:p>
          <a:p>
            <a:endParaRPr lang="fr-CI" sz="2000" b="1" dirty="0">
              <a:solidFill>
                <a:schemeClr val="accent2"/>
              </a:solidFill>
              <a:latin typeface="Arial" panose="020B0604020202020204" pitchFamily="34" charset="0"/>
              <a:cs typeface="Arial" panose="020B0604020202020204" pitchFamily="34" charset="0"/>
            </a:endParaRPr>
          </a:p>
          <a:p>
            <a:r>
              <a:rPr lang="fr-FR"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Nos experts ont développé les compétences qui leur permettent de répondre aux problématiques de votre secteur. Au delà des missions de conseil et d’audit, ils vous accompagnent sur les enjeux propres à vos besoins.</a:t>
            </a:r>
          </a:p>
          <a:p>
            <a:endParaRPr lang="fr-FR" sz="18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endParaRPr lang="fr-FR"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endParaRPr lang="fr-FR"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endParaRPr lang="fr-FR"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endParaRPr lang="fr-FR"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endParaRPr lang="fr-FR"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endParaRPr lang="fr-CI" sz="2000" b="1" dirty="0">
              <a:solidFill>
                <a:schemeClr val="accent2"/>
              </a:solidFill>
              <a:latin typeface="Arial" panose="020B0604020202020204" pitchFamily="34" charset="0"/>
              <a:cs typeface="Arial" panose="020B0604020202020204" pitchFamily="34" charset="0"/>
            </a:endParaRPr>
          </a:p>
        </p:txBody>
      </p:sp>
      <p:pic>
        <p:nvPicPr>
          <p:cNvPr id="2" name="Picture 2" descr="Le secteur Oil and Gas - Ortec Group">
            <a:extLst>
              <a:ext uri="{FF2B5EF4-FFF2-40B4-BE49-F238E27FC236}">
                <a16:creationId xmlns:a16="http://schemas.microsoft.com/office/drawing/2014/main" id="{D5483770-74F3-E9D0-92A0-E19FECEC4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52" y="4014061"/>
            <a:ext cx="4461009" cy="25868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e secteur des nouvelles technologies à Hong Kong en 2018 | CCI France  International">
            <a:extLst>
              <a:ext uri="{FF2B5EF4-FFF2-40B4-BE49-F238E27FC236}">
                <a16:creationId xmlns:a16="http://schemas.microsoft.com/office/drawing/2014/main" id="{BBD2E4C5-FAA7-A2E5-444B-1B2CCD3CE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404" y="3874576"/>
            <a:ext cx="4768390" cy="272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49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23793E-731A-7D56-A936-B58C33BFC38D}"/>
              </a:ext>
            </a:extLst>
          </p:cNvPr>
          <p:cNvSpPr>
            <a:spLocks noGrp="1"/>
          </p:cNvSpPr>
          <p:nvPr>
            <p:ph type="sldNum" sz="quarter" idx="12"/>
          </p:nvPr>
        </p:nvSpPr>
        <p:spPr>
          <a:xfrm>
            <a:off x="9230532" y="6389392"/>
            <a:ext cx="2743200" cy="365125"/>
          </a:xfrm>
        </p:spPr>
        <p:txBody>
          <a:bodyPr/>
          <a:lstStyle/>
          <a:p>
            <a:fld id="{A889B1F5-7678-4285-8290-F86BCF6683DE}" type="slidenum">
              <a:rPr lang="fr-CI" sz="1400" smtClean="0">
                <a:solidFill>
                  <a:schemeClr val="tx1"/>
                </a:solidFill>
              </a:rPr>
              <a:t>12</a:t>
            </a:fld>
            <a:endParaRPr lang="fr-CI" sz="1400" dirty="0">
              <a:solidFill>
                <a:schemeClr val="tx1"/>
              </a:solidFill>
            </a:endParaRPr>
          </a:p>
        </p:txBody>
      </p:sp>
      <p:pic>
        <p:nvPicPr>
          <p:cNvPr id="5" name="Image 4">
            <a:extLst>
              <a:ext uri="{FF2B5EF4-FFF2-40B4-BE49-F238E27FC236}">
                <a16:creationId xmlns:a16="http://schemas.microsoft.com/office/drawing/2014/main" id="{25C1E2B7-5004-19C4-918A-577F1A248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58" y="131411"/>
            <a:ext cx="2641599" cy="521818"/>
          </a:xfrm>
          <a:prstGeom prst="rect">
            <a:avLst/>
          </a:prstGeom>
          <a:noFill/>
          <a:ln>
            <a:noFill/>
          </a:ln>
        </p:spPr>
      </p:pic>
      <p:sp>
        <p:nvSpPr>
          <p:cNvPr id="6" name="ZoneTexte 5">
            <a:extLst>
              <a:ext uri="{FF2B5EF4-FFF2-40B4-BE49-F238E27FC236}">
                <a16:creationId xmlns:a16="http://schemas.microsoft.com/office/drawing/2014/main" id="{9763FF7D-FC0B-8FF9-C921-B64C01E229C1}"/>
              </a:ext>
            </a:extLst>
          </p:cNvPr>
          <p:cNvSpPr txBox="1"/>
          <p:nvPr/>
        </p:nvSpPr>
        <p:spPr>
          <a:xfrm>
            <a:off x="3818873" y="131411"/>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secteurs d’activités </a:t>
            </a:r>
          </a:p>
        </p:txBody>
      </p:sp>
      <p:sp>
        <p:nvSpPr>
          <p:cNvPr id="7" name="ZoneTexte 6">
            <a:extLst>
              <a:ext uri="{FF2B5EF4-FFF2-40B4-BE49-F238E27FC236}">
                <a16:creationId xmlns:a16="http://schemas.microsoft.com/office/drawing/2014/main" id="{B047E7AD-9CD1-6031-8409-641739BDDEB2}"/>
              </a:ext>
            </a:extLst>
          </p:cNvPr>
          <p:cNvSpPr txBox="1"/>
          <p:nvPr/>
        </p:nvSpPr>
        <p:spPr>
          <a:xfrm>
            <a:off x="569249" y="1113545"/>
            <a:ext cx="4982818" cy="5583516"/>
          </a:xfrm>
          <a:prstGeom prst="rect">
            <a:avLst/>
          </a:prstGeom>
          <a:noFill/>
          <a:ln>
            <a:solidFill>
              <a:srgbClr val="0070C0"/>
            </a:solidFill>
          </a:ln>
        </p:spPr>
        <p:txBody>
          <a:bodyPr wrap="square" rtlCol="0">
            <a:spAutoFit/>
          </a:bodyPr>
          <a:lstStyle/>
          <a:p>
            <a:pPr algn="ctr">
              <a:lnSpc>
                <a:spcPct val="107000"/>
              </a:lnSpc>
              <a:spcAft>
                <a:spcPts val="800"/>
              </a:spcAft>
            </a:pPr>
            <a:r>
              <a:rPr lang="fr-FR" sz="20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Santé</a:t>
            </a:r>
          </a:p>
          <a:p>
            <a:pPr algn="just">
              <a:lnSpc>
                <a:spcPct val="107000"/>
              </a:lnSpc>
              <a:spcAft>
                <a:spcPts val="800"/>
              </a:spcAft>
            </a:pPr>
            <a:r>
              <a:rPr lang="fr-FR" sz="1800" dirty="0">
                <a:effectLst/>
                <a:latin typeface="Arial" panose="020B0604020202020204" pitchFamily="34" charset="0"/>
                <a:ea typeface="Calibri" panose="020F0502020204030204" pitchFamily="34" charset="0"/>
                <a:cs typeface="Arial" panose="020B0604020202020204" pitchFamily="34" charset="0"/>
              </a:rPr>
              <a:t>Lead Consulting a développé une expertise sectorielle pointue pour accompagner les professionnels du secteur à devenir de véritables concepteurs et fournisseurs de solutions de santé.</a:t>
            </a:r>
          </a:p>
          <a:p>
            <a:pPr>
              <a:lnSpc>
                <a:spcPct val="107000"/>
              </a:lnSpc>
              <a:spcAft>
                <a:spcPts val="800"/>
              </a:spcAft>
            </a:pP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9F47D079-D166-EB29-0F0E-84DCDFCB64AD}"/>
              </a:ext>
            </a:extLst>
          </p:cNvPr>
          <p:cNvSpPr txBox="1"/>
          <p:nvPr/>
        </p:nvSpPr>
        <p:spPr>
          <a:xfrm>
            <a:off x="6385302" y="1113545"/>
            <a:ext cx="5099755" cy="5583516"/>
          </a:xfrm>
          <a:prstGeom prst="rect">
            <a:avLst/>
          </a:prstGeom>
          <a:noFill/>
          <a:ln>
            <a:solidFill>
              <a:srgbClr val="0070C0"/>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Distribution</a:t>
            </a:r>
          </a:p>
          <a:p>
            <a:pPr algn="just"/>
            <a:endParaRPr lang="fr-CI" sz="2000" b="1" dirty="0">
              <a:solidFill>
                <a:schemeClr val="accent2"/>
              </a:solidFill>
              <a:latin typeface="Arial" panose="020B0604020202020204" pitchFamily="34" charset="0"/>
              <a:cs typeface="Arial" panose="020B0604020202020204" pitchFamily="34" charset="0"/>
            </a:endParaRPr>
          </a:p>
          <a:p>
            <a:pPr algn="just"/>
            <a:r>
              <a:rPr lang="fr-FR" sz="1800" dirty="0">
                <a:effectLst/>
                <a:latin typeface="Arial" panose="020B0604020202020204" pitchFamily="34" charset="0"/>
                <a:ea typeface="Calibri" panose="020F0502020204030204" pitchFamily="34" charset="0"/>
                <a:cs typeface="Arial" panose="020B0604020202020204" pitchFamily="34" charset="0"/>
              </a:rPr>
              <a:t>Nos équipes vous accompagnent sur l'ensemble de la chaîne de valeur, du produit brut au consommateur final. Elles allient le savoir-faire unique pour vous conseiller quels que soient vos enjeux.</a:t>
            </a:r>
          </a:p>
          <a:p>
            <a:pPr algn="ct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fr-FR" dirty="0">
              <a:latin typeface="Arial" panose="020B0604020202020204" pitchFamily="34" charset="0"/>
              <a:ea typeface="Calibri" panose="020F0502020204030204" pitchFamily="34" charset="0"/>
              <a:cs typeface="Arial" panose="020B0604020202020204" pitchFamily="34" charset="0"/>
            </a:endParaRPr>
          </a:p>
          <a:p>
            <a:pPr algn="ct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fr-FR" dirty="0">
              <a:latin typeface="Arial" panose="020B0604020202020204" pitchFamily="34" charset="0"/>
              <a:ea typeface="Calibri" panose="020F0502020204030204" pitchFamily="34" charset="0"/>
              <a:cs typeface="Arial" panose="020B0604020202020204" pitchFamily="34" charset="0"/>
            </a:endParaRPr>
          </a:p>
          <a:p>
            <a:pPr algn="ct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fr-FR" dirty="0">
              <a:latin typeface="Arial" panose="020B0604020202020204" pitchFamily="34" charset="0"/>
              <a:ea typeface="Calibri" panose="020F0502020204030204" pitchFamily="34" charset="0"/>
              <a:cs typeface="Arial" panose="020B0604020202020204" pitchFamily="34" charset="0"/>
            </a:endParaRPr>
          </a:p>
          <a:p>
            <a:pPr algn="ct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fr-FR" dirty="0">
              <a:latin typeface="Arial" panose="020B0604020202020204" pitchFamily="34" charset="0"/>
              <a:ea typeface="Calibri" panose="020F0502020204030204" pitchFamily="34" charset="0"/>
              <a:cs typeface="Arial" panose="020B0604020202020204" pitchFamily="34" charset="0"/>
            </a:endParaRPr>
          </a:p>
          <a:p>
            <a:pPr algn="ct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fr-CI"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2" descr="Protège carnet de santé - Sewill.org">
            <a:extLst>
              <a:ext uri="{FF2B5EF4-FFF2-40B4-BE49-F238E27FC236}">
                <a16:creationId xmlns:a16="http://schemas.microsoft.com/office/drawing/2014/main" id="{5FF2B283-4775-4EF2-3AF4-867DF2B066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6943" y="3719593"/>
            <a:ext cx="4670970" cy="27646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3,481 Distribution Channel Images, Stock Photos &amp; Vectors | Shutterstock">
            <a:extLst>
              <a:ext uri="{FF2B5EF4-FFF2-40B4-BE49-F238E27FC236}">
                <a16:creationId xmlns:a16="http://schemas.microsoft.com/office/drawing/2014/main" id="{55C6B8AC-7F8E-3F22-1449-957130D382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35"/>
          <a:stretch/>
        </p:blipFill>
        <p:spPr bwMode="auto">
          <a:xfrm>
            <a:off x="6555784" y="3608467"/>
            <a:ext cx="4792376" cy="276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6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23793E-731A-7D56-A936-B58C33BFC38D}"/>
              </a:ext>
            </a:extLst>
          </p:cNvPr>
          <p:cNvSpPr>
            <a:spLocks noGrp="1"/>
          </p:cNvSpPr>
          <p:nvPr>
            <p:ph type="sldNum" sz="quarter" idx="12"/>
          </p:nvPr>
        </p:nvSpPr>
        <p:spPr>
          <a:xfrm>
            <a:off x="9306732" y="6354722"/>
            <a:ext cx="2743200" cy="365125"/>
          </a:xfrm>
        </p:spPr>
        <p:txBody>
          <a:bodyPr/>
          <a:lstStyle/>
          <a:p>
            <a:fld id="{A889B1F5-7678-4285-8290-F86BCF6683DE}" type="slidenum">
              <a:rPr lang="fr-CI" sz="1400" smtClean="0">
                <a:solidFill>
                  <a:schemeClr val="tx1"/>
                </a:solidFill>
              </a:rPr>
              <a:t>13</a:t>
            </a:fld>
            <a:endParaRPr lang="fr-CI" sz="1400" dirty="0">
              <a:solidFill>
                <a:schemeClr val="tx1"/>
              </a:solidFill>
            </a:endParaRPr>
          </a:p>
        </p:txBody>
      </p:sp>
      <p:pic>
        <p:nvPicPr>
          <p:cNvPr id="5" name="Image 4">
            <a:extLst>
              <a:ext uri="{FF2B5EF4-FFF2-40B4-BE49-F238E27FC236}">
                <a16:creationId xmlns:a16="http://schemas.microsoft.com/office/drawing/2014/main" id="{25C1E2B7-5004-19C4-918A-577F1A248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58" y="131411"/>
            <a:ext cx="2641599" cy="521818"/>
          </a:xfrm>
          <a:prstGeom prst="rect">
            <a:avLst/>
          </a:prstGeom>
          <a:noFill/>
          <a:ln>
            <a:noFill/>
          </a:ln>
        </p:spPr>
      </p:pic>
      <p:sp>
        <p:nvSpPr>
          <p:cNvPr id="6" name="ZoneTexte 5">
            <a:extLst>
              <a:ext uri="{FF2B5EF4-FFF2-40B4-BE49-F238E27FC236}">
                <a16:creationId xmlns:a16="http://schemas.microsoft.com/office/drawing/2014/main" id="{9763FF7D-FC0B-8FF9-C921-B64C01E229C1}"/>
              </a:ext>
            </a:extLst>
          </p:cNvPr>
          <p:cNvSpPr txBox="1"/>
          <p:nvPr/>
        </p:nvSpPr>
        <p:spPr>
          <a:xfrm>
            <a:off x="3772377" y="131411"/>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secteurs d’activités </a:t>
            </a:r>
          </a:p>
        </p:txBody>
      </p:sp>
      <p:sp>
        <p:nvSpPr>
          <p:cNvPr id="8" name="ZoneTexte 7">
            <a:extLst>
              <a:ext uri="{FF2B5EF4-FFF2-40B4-BE49-F238E27FC236}">
                <a16:creationId xmlns:a16="http://schemas.microsoft.com/office/drawing/2014/main" id="{9F47D079-D166-EB29-0F0E-84DCDFCB64AD}"/>
              </a:ext>
            </a:extLst>
          </p:cNvPr>
          <p:cNvSpPr txBox="1"/>
          <p:nvPr/>
        </p:nvSpPr>
        <p:spPr>
          <a:xfrm>
            <a:off x="6370981" y="964425"/>
            <a:ext cx="4984111" cy="5700535"/>
          </a:xfrm>
          <a:prstGeom prst="rect">
            <a:avLst/>
          </a:prstGeom>
          <a:noFill/>
          <a:ln>
            <a:solidFill>
              <a:srgbClr val="0070C0"/>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Télécommunication</a:t>
            </a:r>
          </a:p>
          <a:p>
            <a:endParaRPr lang="fr-CI" sz="2000" b="1" dirty="0">
              <a:solidFill>
                <a:schemeClr val="accent2"/>
              </a:solidFill>
              <a:latin typeface="Arial" panose="020B0604020202020204" pitchFamily="34" charset="0"/>
              <a:cs typeface="Arial" panose="020B0604020202020204" pitchFamily="34" charset="0"/>
            </a:endParaRPr>
          </a:p>
          <a:p>
            <a:pPr algn="just">
              <a:lnSpc>
                <a:spcPct val="107000"/>
              </a:lnSpc>
              <a:spcAft>
                <a:spcPts val="800"/>
              </a:spcAft>
            </a:pPr>
            <a:r>
              <a:rPr lang="fr-CI" dirty="0">
                <a:latin typeface="Arial" panose="020B0604020202020204" pitchFamily="34" charset="0"/>
                <a:ea typeface="Times New Roman" panose="02020603050405020304" pitchFamily="18" charset="0"/>
                <a:cs typeface="Times New Roman" panose="02020603050405020304" pitchFamily="18" charset="0"/>
              </a:rPr>
              <a:t>Nos experts </a:t>
            </a:r>
            <a:r>
              <a:rPr lang="fr-CI" sz="1800" dirty="0">
                <a:effectLst/>
                <a:latin typeface="Arial" panose="020B0604020202020204" pitchFamily="34" charset="0"/>
                <a:ea typeface="Times New Roman" panose="02020603050405020304" pitchFamily="18" charset="0"/>
                <a:cs typeface="Times New Roman" panose="02020603050405020304" pitchFamily="18" charset="0"/>
              </a:rPr>
              <a:t>aident les entreprises du secteur à prospérer dans ce contexte en les aidant à créer des expériences client qui ont de l'impact, fournir des produits et des services de qualité afin de les distinguer sur le marché.</a:t>
            </a:r>
          </a:p>
          <a:p>
            <a:pPr>
              <a:lnSpc>
                <a:spcPct val="107000"/>
              </a:lnSpc>
              <a:spcAft>
                <a:spcPts val="800"/>
              </a:spcAft>
            </a:pPr>
            <a:endParaRPr lang="fr-CI"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I"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I"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I"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I" sz="2000" b="1" dirty="0">
              <a:latin typeface="Arial" panose="020B0604020202020204" pitchFamily="34" charset="0"/>
              <a:cs typeface="Arial" panose="020B0604020202020204" pitchFamily="34" charset="0"/>
            </a:endParaRPr>
          </a:p>
          <a:p>
            <a:endParaRPr lang="fr-CI" sz="2000" b="1" dirty="0">
              <a:latin typeface="Arial" panose="020B0604020202020204" pitchFamily="34" charset="0"/>
              <a:cs typeface="Arial" panose="020B0604020202020204" pitchFamily="34" charset="0"/>
            </a:endParaRPr>
          </a:p>
        </p:txBody>
      </p:sp>
      <p:pic>
        <p:nvPicPr>
          <p:cNvPr id="6146" name="Picture 2" descr="10 interesting facts about World Telecommunications Day - mixvoip.com">
            <a:extLst>
              <a:ext uri="{FF2B5EF4-FFF2-40B4-BE49-F238E27FC236}">
                <a16:creationId xmlns:a16="http://schemas.microsoft.com/office/drawing/2014/main" id="{0C5B83F3-AF2B-BC10-37C9-5CCF235B3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090" y="3812583"/>
            <a:ext cx="4625683" cy="270709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11876188-3CD1-28AF-8EB7-FD241E52F08E}"/>
              </a:ext>
            </a:extLst>
          </p:cNvPr>
          <p:cNvSpPr txBox="1"/>
          <p:nvPr/>
        </p:nvSpPr>
        <p:spPr>
          <a:xfrm>
            <a:off x="652222" y="964425"/>
            <a:ext cx="5168798" cy="5755422"/>
          </a:xfrm>
          <a:prstGeom prst="rect">
            <a:avLst/>
          </a:prstGeom>
          <a:noFill/>
          <a:ln>
            <a:solidFill>
              <a:srgbClr val="0070C0"/>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Agroalimentaire</a:t>
            </a:r>
          </a:p>
          <a:p>
            <a:endParaRPr lang="fr-CI" sz="2000" b="1" dirty="0">
              <a:solidFill>
                <a:schemeClr val="accent2"/>
              </a:solidFill>
              <a:latin typeface="Arial" panose="020B0604020202020204" pitchFamily="34" charset="0"/>
              <a:cs typeface="Arial" panose="020B0604020202020204" pitchFamily="34" charset="0"/>
            </a:endParaRPr>
          </a:p>
          <a:p>
            <a:pPr algn="just"/>
            <a:r>
              <a:rPr lang="fr-FR" sz="1800" dirty="0">
                <a:effectLst/>
                <a:latin typeface="Arial" panose="020B0604020202020204" pitchFamily="34" charset="0"/>
                <a:ea typeface="Calibri" panose="020F0502020204030204" pitchFamily="34" charset="0"/>
                <a:cs typeface="Arial" panose="020B0604020202020204" pitchFamily="34" charset="0"/>
              </a:rPr>
              <a:t>Lead Consulting accompagne le secteur agroalimentaire et les acteurs du monde agricole en les aidant à relever des défis majeurs tels que la transparence sur l’origine et la qualité des produits.</a:t>
            </a:r>
          </a:p>
          <a:p>
            <a:endParaRPr lang="fr-FR" b="1" dirty="0">
              <a:solidFill>
                <a:srgbClr val="5A5A5A"/>
              </a:solidFill>
              <a:latin typeface="Arial" panose="020B0604020202020204" pitchFamily="34" charset="0"/>
              <a:cs typeface="Arial" panose="020B0604020202020204" pitchFamily="34" charset="0"/>
            </a:endParaRPr>
          </a:p>
          <a:p>
            <a:endParaRPr lang="fr-FR" sz="2000" b="1" dirty="0">
              <a:solidFill>
                <a:srgbClr val="5A5A5A"/>
              </a:solidFill>
              <a:latin typeface="Gilroy"/>
              <a:cs typeface="Times New Roman" panose="02020603050405020304" pitchFamily="18" charset="0"/>
            </a:endParaRPr>
          </a:p>
          <a:p>
            <a:endParaRPr lang="fr-FR" sz="2000" b="1" dirty="0">
              <a:solidFill>
                <a:srgbClr val="5A5A5A"/>
              </a:solidFill>
              <a:latin typeface="Gilroy"/>
              <a:cs typeface="Times New Roman" panose="02020603050405020304" pitchFamily="18" charset="0"/>
            </a:endParaRPr>
          </a:p>
          <a:p>
            <a:endParaRPr lang="fr-FR" sz="2000" b="1" dirty="0">
              <a:solidFill>
                <a:srgbClr val="5A5A5A"/>
              </a:solidFill>
              <a:latin typeface="Gilroy"/>
              <a:cs typeface="Times New Roman" panose="02020603050405020304" pitchFamily="18" charset="0"/>
            </a:endParaRPr>
          </a:p>
          <a:p>
            <a:endParaRPr lang="fr-FR" sz="2000" b="1" dirty="0">
              <a:solidFill>
                <a:srgbClr val="5A5A5A"/>
              </a:solidFill>
              <a:latin typeface="Gilroy"/>
              <a:cs typeface="Times New Roman" panose="02020603050405020304" pitchFamily="18" charset="0"/>
            </a:endParaRPr>
          </a:p>
          <a:p>
            <a:endParaRPr lang="fr-FR" sz="2000" b="1" dirty="0">
              <a:solidFill>
                <a:srgbClr val="5A5A5A"/>
              </a:solidFill>
              <a:latin typeface="Gilroy"/>
              <a:cs typeface="Times New Roman" panose="02020603050405020304" pitchFamily="18" charset="0"/>
            </a:endParaRPr>
          </a:p>
          <a:p>
            <a:endParaRPr lang="fr-FR" sz="2000" b="1" dirty="0">
              <a:solidFill>
                <a:srgbClr val="5A5A5A"/>
              </a:solidFill>
              <a:latin typeface="Gilroy"/>
              <a:cs typeface="Times New Roman" panose="02020603050405020304" pitchFamily="18" charset="0"/>
            </a:endParaRPr>
          </a:p>
          <a:p>
            <a:endParaRPr lang="fr-FR" sz="2000" b="1" dirty="0">
              <a:solidFill>
                <a:srgbClr val="5A5A5A"/>
              </a:solidFill>
              <a:latin typeface="Gilroy"/>
              <a:cs typeface="Times New Roman" panose="02020603050405020304" pitchFamily="18" charset="0"/>
            </a:endParaRPr>
          </a:p>
          <a:p>
            <a:endParaRPr lang="fr-FR" sz="2000" b="1" dirty="0">
              <a:solidFill>
                <a:srgbClr val="5A5A5A"/>
              </a:solidFill>
              <a:latin typeface="Gilroy"/>
              <a:cs typeface="Times New Roman" panose="02020603050405020304" pitchFamily="18" charset="0"/>
            </a:endParaRPr>
          </a:p>
          <a:p>
            <a:endParaRPr lang="fr-FR" sz="2000" b="1" dirty="0">
              <a:solidFill>
                <a:srgbClr val="5A5A5A"/>
              </a:solidFill>
              <a:latin typeface="Gilroy"/>
              <a:cs typeface="Times New Roman" panose="02020603050405020304" pitchFamily="18" charset="0"/>
            </a:endParaRPr>
          </a:p>
          <a:p>
            <a:endParaRPr lang="fr-CI" sz="2000" b="1" dirty="0">
              <a:solidFill>
                <a:schemeClr val="accent2"/>
              </a:solidFill>
              <a:latin typeface="Arial" panose="020B0604020202020204" pitchFamily="34" charset="0"/>
              <a:cs typeface="Arial" panose="020B0604020202020204" pitchFamily="34" charset="0"/>
            </a:endParaRPr>
          </a:p>
          <a:p>
            <a:endParaRPr lang="fr-CI" sz="2000" b="1" dirty="0">
              <a:solidFill>
                <a:schemeClr val="accent2"/>
              </a:solidFill>
              <a:latin typeface="Arial" panose="020B0604020202020204" pitchFamily="34" charset="0"/>
              <a:cs typeface="Arial" panose="020B0604020202020204" pitchFamily="34" charset="0"/>
            </a:endParaRPr>
          </a:p>
        </p:txBody>
      </p:sp>
      <p:pic>
        <p:nvPicPr>
          <p:cNvPr id="11" name="Picture 2" descr="Logiciel ERP Agroalimentaire - Ellipson">
            <a:extLst>
              <a:ext uri="{FF2B5EF4-FFF2-40B4-BE49-F238E27FC236}">
                <a16:creationId xmlns:a16="http://schemas.microsoft.com/office/drawing/2014/main" id="{5BF96BE6-83A2-62C5-968B-DD9E2B4CCE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83"/>
          <a:stretch/>
        </p:blipFill>
        <p:spPr bwMode="auto">
          <a:xfrm>
            <a:off x="836908" y="3704095"/>
            <a:ext cx="4825718" cy="281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56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23793E-731A-7D56-A936-B58C33BFC38D}"/>
              </a:ext>
            </a:extLst>
          </p:cNvPr>
          <p:cNvSpPr>
            <a:spLocks noGrp="1"/>
          </p:cNvSpPr>
          <p:nvPr>
            <p:ph type="sldNum" sz="quarter" idx="12"/>
          </p:nvPr>
        </p:nvSpPr>
        <p:spPr>
          <a:xfrm>
            <a:off x="9308024" y="6299940"/>
            <a:ext cx="2743200" cy="365125"/>
          </a:xfrm>
        </p:spPr>
        <p:txBody>
          <a:bodyPr/>
          <a:lstStyle/>
          <a:p>
            <a:fld id="{A889B1F5-7678-4285-8290-F86BCF6683DE}" type="slidenum">
              <a:rPr lang="fr-CI" sz="1400" smtClean="0">
                <a:solidFill>
                  <a:schemeClr val="tx1"/>
                </a:solidFill>
              </a:rPr>
              <a:t>14</a:t>
            </a:fld>
            <a:endParaRPr lang="fr-CI" sz="1400" dirty="0">
              <a:solidFill>
                <a:schemeClr val="tx1"/>
              </a:solidFill>
            </a:endParaRPr>
          </a:p>
        </p:txBody>
      </p:sp>
      <p:pic>
        <p:nvPicPr>
          <p:cNvPr id="5" name="Image 4">
            <a:extLst>
              <a:ext uri="{FF2B5EF4-FFF2-40B4-BE49-F238E27FC236}">
                <a16:creationId xmlns:a16="http://schemas.microsoft.com/office/drawing/2014/main" id="{25C1E2B7-5004-19C4-918A-577F1A248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58" y="131411"/>
            <a:ext cx="2641599" cy="521818"/>
          </a:xfrm>
          <a:prstGeom prst="rect">
            <a:avLst/>
          </a:prstGeom>
          <a:noFill/>
          <a:ln>
            <a:noFill/>
          </a:ln>
        </p:spPr>
      </p:pic>
      <p:sp>
        <p:nvSpPr>
          <p:cNvPr id="6" name="ZoneTexte 5">
            <a:extLst>
              <a:ext uri="{FF2B5EF4-FFF2-40B4-BE49-F238E27FC236}">
                <a16:creationId xmlns:a16="http://schemas.microsoft.com/office/drawing/2014/main" id="{9763FF7D-FC0B-8FF9-C921-B64C01E229C1}"/>
              </a:ext>
            </a:extLst>
          </p:cNvPr>
          <p:cNvSpPr txBox="1"/>
          <p:nvPr/>
        </p:nvSpPr>
        <p:spPr>
          <a:xfrm>
            <a:off x="3772377" y="131411"/>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secteurs d’activités </a:t>
            </a:r>
          </a:p>
        </p:txBody>
      </p:sp>
      <p:sp>
        <p:nvSpPr>
          <p:cNvPr id="7" name="ZoneTexte 6">
            <a:extLst>
              <a:ext uri="{FF2B5EF4-FFF2-40B4-BE49-F238E27FC236}">
                <a16:creationId xmlns:a16="http://schemas.microsoft.com/office/drawing/2014/main" id="{B047E7AD-9CD1-6031-8409-641739BDDEB2}"/>
              </a:ext>
            </a:extLst>
          </p:cNvPr>
          <p:cNvSpPr txBox="1"/>
          <p:nvPr/>
        </p:nvSpPr>
        <p:spPr>
          <a:xfrm>
            <a:off x="629591" y="915596"/>
            <a:ext cx="4982818" cy="5724644"/>
          </a:xfrm>
          <a:prstGeom prst="rect">
            <a:avLst/>
          </a:prstGeom>
          <a:noFill/>
          <a:ln>
            <a:solidFill>
              <a:srgbClr val="0070C0"/>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Industrie</a:t>
            </a:r>
          </a:p>
          <a:p>
            <a:pPr algn="just"/>
            <a:endParaRPr lang="fr-CI" sz="2000" b="1" dirty="0">
              <a:solidFill>
                <a:schemeClr val="accent2"/>
              </a:solidFill>
              <a:latin typeface="Arial" panose="020B0604020202020204" pitchFamily="34" charset="0"/>
              <a:cs typeface="Arial" panose="020B0604020202020204" pitchFamily="34" charset="0"/>
            </a:endParaRPr>
          </a:p>
          <a:p>
            <a:pPr algn="just"/>
            <a:r>
              <a:rPr lang="fr-FR" sz="1800" dirty="0">
                <a:effectLst/>
                <a:latin typeface="Arial" panose="020B0604020202020204" pitchFamily="34" charset="0"/>
                <a:ea typeface="Calibri" panose="020F0502020204030204" pitchFamily="34" charset="0"/>
                <a:cs typeface="Arial" panose="020B0604020202020204" pitchFamily="34" charset="0"/>
              </a:rPr>
              <a:t>Notre objectif est de relever les nouveaux défis de votre industrie en construisant avec vous des solutions créatrices de valeur durable. Nous vous aidons à concilier la performance économique et la croissance durable, tout en s’adaptant aux nouveaux enjeux digitaux.</a:t>
            </a:r>
          </a:p>
          <a:p>
            <a:pPr algn="just"/>
            <a:endParaRPr lang="fr-FR" sz="1800" dirty="0">
              <a:effectLst/>
              <a:latin typeface="Arial" panose="020B0604020202020204" pitchFamily="34" charset="0"/>
              <a:ea typeface="Calibri" panose="020F0502020204030204" pitchFamily="34" charset="0"/>
              <a:cs typeface="Arial" panose="020B0604020202020204" pitchFamily="34" charset="0"/>
            </a:endParaRPr>
          </a:p>
          <a:p>
            <a:br>
              <a:rPr lang="fr-FR" sz="1800" dirty="0">
                <a:effectLst/>
                <a:latin typeface="Open Sans" panose="020B0606030504020204" pitchFamily="34" charset="0"/>
                <a:ea typeface="Calibri" panose="020F0502020204030204" pitchFamily="34" charset="0"/>
                <a:cs typeface="Times New Roman" panose="02020603050405020304" pitchFamily="18" charset="0"/>
              </a:rPr>
            </a:br>
            <a:endParaRPr lang="fr-FR" dirty="0">
              <a:latin typeface="Open Sans" panose="020B0606030504020204" pitchFamily="34" charset="0"/>
              <a:ea typeface="Calibri" panose="020F0502020204030204" pitchFamily="34" charset="0"/>
              <a:cs typeface="Times New Roman" panose="02020603050405020304" pitchFamily="18" charset="0"/>
            </a:endParaRPr>
          </a:p>
          <a:p>
            <a:endParaRPr lang="fr-FR" sz="1800" dirty="0">
              <a:effectLst/>
              <a:latin typeface="Open Sans" panose="020B0606030504020204" pitchFamily="34" charset="0"/>
              <a:ea typeface="Calibri" panose="020F0502020204030204" pitchFamily="34" charset="0"/>
              <a:cs typeface="Times New Roman" panose="02020603050405020304" pitchFamily="18" charset="0"/>
            </a:endParaRPr>
          </a:p>
          <a:p>
            <a:endParaRPr lang="fr-FR" dirty="0">
              <a:latin typeface="Open Sans" panose="020B0606030504020204" pitchFamily="34" charset="0"/>
              <a:ea typeface="Calibri" panose="020F0502020204030204" pitchFamily="34" charset="0"/>
              <a:cs typeface="Times New Roman" panose="02020603050405020304" pitchFamily="18" charset="0"/>
            </a:endParaRPr>
          </a:p>
          <a:p>
            <a:endParaRPr lang="fr-FR" dirty="0">
              <a:latin typeface="Open Sans" panose="020B0606030504020204" pitchFamily="34" charset="0"/>
              <a:ea typeface="Calibri" panose="020F0502020204030204" pitchFamily="34" charset="0"/>
              <a:cs typeface="Times New Roman" panose="02020603050405020304" pitchFamily="18" charset="0"/>
            </a:endParaRPr>
          </a:p>
          <a:p>
            <a:endParaRPr lang="fr-FR" dirty="0">
              <a:latin typeface="Open Sans" panose="020B0606030504020204" pitchFamily="34" charset="0"/>
              <a:ea typeface="Calibri" panose="020F0502020204030204" pitchFamily="34" charset="0"/>
              <a:cs typeface="Times New Roman" panose="02020603050405020304" pitchFamily="18" charset="0"/>
            </a:endParaRPr>
          </a:p>
          <a:p>
            <a:endParaRPr lang="fr-FR" dirty="0">
              <a:latin typeface="Open Sans" panose="020B0606030504020204" pitchFamily="34" charset="0"/>
              <a:ea typeface="Calibri" panose="020F0502020204030204" pitchFamily="34" charset="0"/>
              <a:cs typeface="Times New Roman" panose="02020603050405020304" pitchFamily="18" charset="0"/>
            </a:endParaRPr>
          </a:p>
          <a:p>
            <a:endParaRPr lang="fr-FR" dirty="0">
              <a:latin typeface="Open Sans" panose="020B0606030504020204" pitchFamily="34" charset="0"/>
              <a:ea typeface="Calibri" panose="020F0502020204030204" pitchFamily="34" charset="0"/>
              <a:cs typeface="Times New Roman" panose="02020603050405020304" pitchFamily="18" charset="0"/>
            </a:endParaRPr>
          </a:p>
          <a:p>
            <a:endParaRPr lang="fr-FR" dirty="0">
              <a:latin typeface="Open Sans" panose="020B0606030504020204" pitchFamily="34" charset="0"/>
              <a:ea typeface="Calibri" panose="020F0502020204030204" pitchFamily="34" charset="0"/>
              <a:cs typeface="Times New Roman" panose="02020603050405020304" pitchFamily="18" charset="0"/>
            </a:endParaRPr>
          </a:p>
          <a:p>
            <a:endParaRPr lang="fr-C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I" sz="2000" b="1" dirty="0">
              <a:solidFill>
                <a:schemeClr val="accent2"/>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9F47D079-D166-EB29-0F0E-84DCDFCB64AD}"/>
              </a:ext>
            </a:extLst>
          </p:cNvPr>
          <p:cNvSpPr txBox="1"/>
          <p:nvPr/>
        </p:nvSpPr>
        <p:spPr>
          <a:xfrm>
            <a:off x="6595090" y="915596"/>
            <a:ext cx="4982818" cy="5791714"/>
          </a:xfrm>
          <a:prstGeom prst="rect">
            <a:avLst/>
          </a:prstGeom>
          <a:noFill/>
          <a:ln>
            <a:solidFill>
              <a:schemeClr val="accent1"/>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Automobile et transport</a:t>
            </a:r>
          </a:p>
          <a:p>
            <a:pPr algn="just"/>
            <a:endParaRPr lang="fr-CI" sz="2000" b="1" dirty="0">
              <a:solidFill>
                <a:schemeClr val="accent2"/>
              </a:solidFill>
              <a:latin typeface="Arial" panose="020B0604020202020204" pitchFamily="34" charset="0"/>
              <a:cs typeface="Arial" panose="020B0604020202020204" pitchFamily="34" charset="0"/>
            </a:endParaRPr>
          </a:p>
          <a:p>
            <a:pPr algn="just">
              <a:lnSpc>
                <a:spcPct val="107000"/>
              </a:lnSpc>
              <a:spcAft>
                <a:spcPts val="800"/>
              </a:spcAft>
            </a:pPr>
            <a:r>
              <a:rPr lang="fr-FR" dirty="0">
                <a:latin typeface="Arial" panose="020B0604020202020204" pitchFamily="34" charset="0"/>
                <a:ea typeface="Calibri" panose="020F0502020204030204" pitchFamily="34" charset="0"/>
                <a:cs typeface="Times New Roman" panose="02020603050405020304" pitchFamily="18" charset="0"/>
              </a:rPr>
              <a:t>N</a:t>
            </a:r>
            <a:r>
              <a:rPr lang="fr-FR" sz="1800" dirty="0">
                <a:effectLst/>
                <a:latin typeface="Arial" panose="020B0604020202020204" pitchFamily="34" charset="0"/>
                <a:ea typeface="Calibri" panose="020F0502020204030204" pitchFamily="34" charset="0"/>
                <a:cs typeface="Times New Roman" panose="02020603050405020304" pitchFamily="18" charset="0"/>
              </a:rPr>
              <a:t>ous pouvons aider votre entreprise à se préparer dès aujourd’hui pour </a:t>
            </a:r>
            <a:r>
              <a:rPr lang="fr-FR" dirty="0">
                <a:latin typeface="Arial" panose="020B0604020202020204" pitchFamily="34" charset="0"/>
                <a:ea typeface="Calibri" panose="020F0502020204030204" pitchFamily="34" charset="0"/>
                <a:cs typeface="Times New Roman" panose="02020603050405020304" pitchFamily="18" charset="0"/>
              </a:rPr>
              <a:t>le futur g</a:t>
            </a:r>
            <a:r>
              <a:rPr lang="fr-FR" sz="1800" dirty="0">
                <a:effectLst/>
                <a:latin typeface="Arial" panose="020B0604020202020204" pitchFamily="34" charset="0"/>
                <a:ea typeface="Calibri" panose="020F0502020204030204" pitchFamily="34" charset="0"/>
                <a:cs typeface="Times New Roman" panose="02020603050405020304" pitchFamily="18" charset="0"/>
              </a:rPr>
              <a:t>râce à notre parfaite connaissance de la technologie et de l’innovation et à la diversité de nos outils et approches.</a:t>
            </a:r>
          </a:p>
          <a:p>
            <a:pPr algn="just">
              <a:lnSpc>
                <a:spcPct val="107000"/>
              </a:lnSpc>
              <a:spcAft>
                <a:spcPts val="800"/>
              </a:spcAft>
            </a:pP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I" sz="2000" b="1" dirty="0">
              <a:solidFill>
                <a:schemeClr val="accent2"/>
              </a:solidFill>
              <a:latin typeface="Arial" panose="020B0604020202020204" pitchFamily="34" charset="0"/>
              <a:cs typeface="Arial" panose="020B0604020202020204" pitchFamily="34" charset="0"/>
            </a:endParaRPr>
          </a:p>
        </p:txBody>
      </p:sp>
      <p:pic>
        <p:nvPicPr>
          <p:cNvPr id="2" name="Picture 2" descr="Automobile : pourquoi les voitures doivent dès à présent s'équiper d'une  boîte noire ?">
            <a:extLst>
              <a:ext uri="{FF2B5EF4-FFF2-40B4-BE49-F238E27FC236}">
                <a16:creationId xmlns:a16="http://schemas.microsoft.com/office/drawing/2014/main" id="{48716DC4-250B-0831-1836-E59C834ED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115" y="3777918"/>
            <a:ext cx="4672767" cy="27676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réation d'une usine de séchage de lait infantile LAITA Talia - Edeis">
            <a:extLst>
              <a:ext uri="{FF2B5EF4-FFF2-40B4-BE49-F238E27FC236}">
                <a16:creationId xmlns:a16="http://schemas.microsoft.com/office/drawing/2014/main" id="{1592DB16-E48A-0A05-483C-6359BA653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03" y="3668915"/>
            <a:ext cx="4608794" cy="281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7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23793E-731A-7D56-A936-B58C33BFC38D}"/>
              </a:ext>
            </a:extLst>
          </p:cNvPr>
          <p:cNvSpPr>
            <a:spLocks noGrp="1"/>
          </p:cNvSpPr>
          <p:nvPr>
            <p:ph type="sldNum" sz="quarter" idx="12"/>
          </p:nvPr>
        </p:nvSpPr>
        <p:spPr>
          <a:xfrm>
            <a:off x="8986273" y="6379007"/>
            <a:ext cx="2743200" cy="365125"/>
          </a:xfrm>
        </p:spPr>
        <p:txBody>
          <a:bodyPr/>
          <a:lstStyle/>
          <a:p>
            <a:fld id="{A889B1F5-7678-4285-8290-F86BCF6683DE}" type="slidenum">
              <a:rPr lang="fr-CI" sz="1400" smtClean="0">
                <a:solidFill>
                  <a:schemeClr val="tx1"/>
                </a:solidFill>
              </a:rPr>
              <a:t>15</a:t>
            </a:fld>
            <a:endParaRPr lang="fr-CI" sz="1400" dirty="0">
              <a:solidFill>
                <a:schemeClr val="tx1"/>
              </a:solidFill>
            </a:endParaRPr>
          </a:p>
        </p:txBody>
      </p:sp>
      <p:pic>
        <p:nvPicPr>
          <p:cNvPr id="5" name="Image 4">
            <a:extLst>
              <a:ext uri="{FF2B5EF4-FFF2-40B4-BE49-F238E27FC236}">
                <a16:creationId xmlns:a16="http://schemas.microsoft.com/office/drawing/2014/main" id="{25C1E2B7-5004-19C4-918A-577F1A248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58" y="131411"/>
            <a:ext cx="2641599" cy="521818"/>
          </a:xfrm>
          <a:prstGeom prst="rect">
            <a:avLst/>
          </a:prstGeom>
          <a:noFill/>
          <a:ln>
            <a:noFill/>
          </a:ln>
        </p:spPr>
      </p:pic>
      <p:sp>
        <p:nvSpPr>
          <p:cNvPr id="6" name="ZoneTexte 5">
            <a:extLst>
              <a:ext uri="{FF2B5EF4-FFF2-40B4-BE49-F238E27FC236}">
                <a16:creationId xmlns:a16="http://schemas.microsoft.com/office/drawing/2014/main" id="{9763FF7D-FC0B-8FF9-C921-B64C01E229C1}"/>
              </a:ext>
            </a:extLst>
          </p:cNvPr>
          <p:cNvSpPr txBox="1"/>
          <p:nvPr/>
        </p:nvSpPr>
        <p:spPr>
          <a:xfrm>
            <a:off x="3772377" y="131411"/>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secteurs d’activités </a:t>
            </a:r>
          </a:p>
        </p:txBody>
      </p:sp>
      <p:sp>
        <p:nvSpPr>
          <p:cNvPr id="7" name="ZoneTexte 6">
            <a:extLst>
              <a:ext uri="{FF2B5EF4-FFF2-40B4-BE49-F238E27FC236}">
                <a16:creationId xmlns:a16="http://schemas.microsoft.com/office/drawing/2014/main" id="{B047E7AD-9CD1-6031-8409-641739BDDEB2}"/>
              </a:ext>
            </a:extLst>
          </p:cNvPr>
          <p:cNvSpPr txBox="1"/>
          <p:nvPr/>
        </p:nvSpPr>
        <p:spPr>
          <a:xfrm>
            <a:off x="2644458" y="1114625"/>
            <a:ext cx="6903083" cy="5139869"/>
          </a:xfrm>
          <a:prstGeom prst="rect">
            <a:avLst/>
          </a:prstGeom>
          <a:noFill/>
          <a:ln>
            <a:solidFill>
              <a:srgbClr val="0070C0"/>
            </a:solidFill>
          </a:ln>
        </p:spPr>
        <p:txBody>
          <a:bodyPr wrap="square" rtlCol="0">
            <a:spAutoFit/>
          </a:bodyPr>
          <a:lstStyle/>
          <a:p>
            <a:pPr algn="ctr"/>
            <a:r>
              <a:rPr lang="fr-CI" sz="2000" b="1" dirty="0">
                <a:solidFill>
                  <a:schemeClr val="accent2"/>
                </a:solidFill>
                <a:latin typeface="Arial" panose="020B0604020202020204" pitchFamily="34" charset="0"/>
                <a:cs typeface="Arial" panose="020B0604020202020204" pitchFamily="34" charset="0"/>
              </a:rPr>
              <a:t>Infrastructures </a:t>
            </a:r>
          </a:p>
          <a:p>
            <a:endParaRPr lang="fr-CI" sz="2000" b="1" dirty="0">
              <a:solidFill>
                <a:schemeClr val="accent2"/>
              </a:solidFill>
              <a:latin typeface="Arial" panose="020B0604020202020204" pitchFamily="34" charset="0"/>
              <a:cs typeface="Arial" panose="020B0604020202020204" pitchFamily="34" charset="0"/>
            </a:endParaRPr>
          </a:p>
          <a:p>
            <a:pPr algn="just"/>
            <a:r>
              <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Nos experts aident les dirigeants et entrepreneurs à sécuriser la résilience de leurs opérations et à préserver la pérennité de leur développement.</a:t>
            </a:r>
            <a:r>
              <a:rPr lang="fr-CI" sz="1600" b="1" dirty="0">
                <a:solidFill>
                  <a:schemeClr val="accent2"/>
                </a:solidFill>
                <a:latin typeface="Arial" panose="020B0604020202020204" pitchFamily="34" charset="0"/>
                <a:cs typeface="Arial" panose="020B0604020202020204" pitchFamily="34" charset="0"/>
              </a:rPr>
              <a:t> </a:t>
            </a:r>
            <a:r>
              <a:rPr lang="fr-FR" sz="1600" dirty="0">
                <a:solidFill>
                  <a:srgbClr val="333333"/>
                </a:solidFill>
                <a:effectLst/>
                <a:latin typeface="Arial" panose="020B0604020202020204" pitchFamily="34" charset="0"/>
                <a:ea typeface="Calibri" panose="020F0502020204030204" pitchFamily="34" charset="0"/>
                <a:cs typeface="Arial" panose="020B0604020202020204" pitchFamily="34" charset="0"/>
              </a:rPr>
              <a:t>Nous accompagnons les grandes entreprises et les PME/PMI dans leur développement, la gestion de leurs risques opérationnels, fiscaux, technologiques et environnementaux, l’optimisation de leurs coûts et la digitalisation de leur organisation</a:t>
            </a:r>
            <a:r>
              <a:rPr lang="fr-FR" sz="16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a:t>
            </a:r>
          </a:p>
          <a:p>
            <a:pPr algn="just"/>
            <a:endParaRPr lang="fr-FR" sz="16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sz="16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sz="16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b="1" dirty="0">
              <a:solidFill>
                <a:srgbClr val="333333"/>
              </a:solidFill>
              <a:latin typeface="Open Sans" panose="020B0606030504020204" pitchFamily="34" charset="0"/>
              <a:cs typeface="Times New Roman" panose="02020603050405020304" pitchFamily="18" charset="0"/>
            </a:endParaRPr>
          </a:p>
          <a:p>
            <a:endParaRPr lang="fr-FR" b="1" dirty="0">
              <a:solidFill>
                <a:srgbClr val="333333"/>
              </a:solidFill>
              <a:latin typeface="Open Sans" panose="020B0606030504020204" pitchFamily="34" charset="0"/>
              <a:cs typeface="Times New Roman" panose="02020603050405020304" pitchFamily="18" charset="0"/>
            </a:endParaRPr>
          </a:p>
          <a:p>
            <a:endParaRPr lang="fr-FR" b="1" dirty="0">
              <a:solidFill>
                <a:srgbClr val="333333"/>
              </a:solidFill>
              <a:latin typeface="Open Sans" panose="020B0606030504020204" pitchFamily="34" charset="0"/>
              <a:cs typeface="Times New Roman" panose="02020603050405020304" pitchFamily="18" charset="0"/>
            </a:endParaRPr>
          </a:p>
          <a:p>
            <a:endParaRPr lang="fr-FR" b="1" dirty="0">
              <a:solidFill>
                <a:srgbClr val="333333"/>
              </a:solidFill>
              <a:latin typeface="Open Sans" panose="020B0606030504020204" pitchFamily="34" charset="0"/>
              <a:cs typeface="Times New Roman" panose="02020603050405020304" pitchFamily="18" charset="0"/>
            </a:endParaRPr>
          </a:p>
          <a:p>
            <a:endParaRPr lang="fr-CI" b="1" dirty="0">
              <a:solidFill>
                <a:schemeClr val="accent2"/>
              </a:solidFill>
              <a:latin typeface="Arial" panose="020B0604020202020204" pitchFamily="34" charset="0"/>
              <a:cs typeface="Arial" panose="020B0604020202020204" pitchFamily="34" charset="0"/>
            </a:endParaRPr>
          </a:p>
        </p:txBody>
      </p:sp>
      <p:pic>
        <p:nvPicPr>
          <p:cNvPr id="7170" name="Picture 2" descr="Trimble Infrastructure Software &amp; Solutions | Rail, Road, &amp; Bridges">
            <a:extLst>
              <a:ext uri="{FF2B5EF4-FFF2-40B4-BE49-F238E27FC236}">
                <a16:creationId xmlns:a16="http://schemas.microsoft.com/office/drawing/2014/main" id="{EDDFD2BE-E0ED-91B9-95F7-941089991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583" y="3429000"/>
            <a:ext cx="5517716" cy="268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49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C2D3C2F-F7C2-4E7E-AFDC-82F9FF9481F8}"/>
              </a:ext>
            </a:extLst>
          </p:cNvPr>
          <p:cNvSpPr>
            <a:spLocks noGrp="1"/>
          </p:cNvSpPr>
          <p:nvPr>
            <p:ph type="sldNum" sz="quarter" idx="12"/>
          </p:nvPr>
        </p:nvSpPr>
        <p:spPr/>
        <p:txBody>
          <a:bodyPr/>
          <a:lstStyle/>
          <a:p>
            <a:fld id="{A889B1F5-7678-4285-8290-F86BCF6683DE}" type="slidenum">
              <a:rPr lang="fr-CI" smtClean="0"/>
              <a:t>16</a:t>
            </a:fld>
            <a:endParaRPr lang="fr-CI"/>
          </a:p>
        </p:txBody>
      </p:sp>
      <p:sp>
        <p:nvSpPr>
          <p:cNvPr id="6" name="ZoneTexte 5">
            <a:extLst>
              <a:ext uri="{FF2B5EF4-FFF2-40B4-BE49-F238E27FC236}">
                <a16:creationId xmlns:a16="http://schemas.microsoft.com/office/drawing/2014/main" id="{84923743-3D2F-307C-CA40-ED123A1C407B}"/>
              </a:ext>
            </a:extLst>
          </p:cNvPr>
          <p:cNvSpPr txBox="1"/>
          <p:nvPr/>
        </p:nvSpPr>
        <p:spPr>
          <a:xfrm>
            <a:off x="371054" y="1105135"/>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métiers </a:t>
            </a:r>
          </a:p>
        </p:txBody>
      </p:sp>
      <p:pic>
        <p:nvPicPr>
          <p:cNvPr id="8" name="Picture 4" descr="Finance Et économie Banque d'images et photos libres de droit - iStock">
            <a:extLst>
              <a:ext uri="{FF2B5EF4-FFF2-40B4-BE49-F238E27FC236}">
                <a16:creationId xmlns:a16="http://schemas.microsoft.com/office/drawing/2014/main" id="{94FB392C-2301-5FA6-7EC7-71C5DFFCB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574" y="-1"/>
            <a:ext cx="5645426" cy="689526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84F9996C-BB92-BA4A-A900-0F2683AC08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65" y="83397"/>
            <a:ext cx="2749986" cy="543229"/>
          </a:xfrm>
          <a:prstGeom prst="rect">
            <a:avLst/>
          </a:prstGeom>
          <a:noFill/>
          <a:ln>
            <a:noFill/>
          </a:ln>
        </p:spPr>
      </p:pic>
      <p:sp>
        <p:nvSpPr>
          <p:cNvPr id="7" name="Flèche : pentagone 6">
            <a:extLst>
              <a:ext uri="{FF2B5EF4-FFF2-40B4-BE49-F238E27FC236}">
                <a16:creationId xmlns:a16="http://schemas.microsoft.com/office/drawing/2014/main" id="{A313717E-45D8-A628-C265-1539C7103BA5}"/>
              </a:ext>
            </a:extLst>
          </p:cNvPr>
          <p:cNvSpPr/>
          <p:nvPr/>
        </p:nvSpPr>
        <p:spPr>
          <a:xfrm>
            <a:off x="-6" y="2197388"/>
            <a:ext cx="6096001" cy="1067466"/>
          </a:xfrm>
          <a:prstGeom prst="homePlat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2800" b="1" dirty="0">
                <a:solidFill>
                  <a:schemeClr val="accent2"/>
                </a:solidFill>
                <a:latin typeface="Arial" panose="020B0604020202020204" pitchFamily="34" charset="0"/>
                <a:cs typeface="Arial" panose="020B0604020202020204" pitchFamily="34" charset="0"/>
              </a:rPr>
              <a:t>Risk Advisory</a:t>
            </a:r>
          </a:p>
        </p:txBody>
      </p:sp>
      <p:sp>
        <p:nvSpPr>
          <p:cNvPr id="9" name="Flèche : pentagone 8">
            <a:extLst>
              <a:ext uri="{FF2B5EF4-FFF2-40B4-BE49-F238E27FC236}">
                <a16:creationId xmlns:a16="http://schemas.microsoft.com/office/drawing/2014/main" id="{FC165A2A-2FC1-3BA6-37AA-6EA74CC35257}"/>
              </a:ext>
            </a:extLst>
          </p:cNvPr>
          <p:cNvSpPr/>
          <p:nvPr/>
        </p:nvSpPr>
        <p:spPr>
          <a:xfrm>
            <a:off x="-4" y="5158796"/>
            <a:ext cx="6095999" cy="936924"/>
          </a:xfrm>
          <a:prstGeom prst="homePlat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2800" b="1" dirty="0">
                <a:solidFill>
                  <a:schemeClr val="accent2"/>
                </a:solidFill>
                <a:latin typeface="Arial" panose="020B0604020202020204" pitchFamily="34" charset="0"/>
                <a:cs typeface="Arial" panose="020B0604020202020204" pitchFamily="34" charset="0"/>
              </a:rPr>
              <a:t>Etudes et Formations</a:t>
            </a:r>
          </a:p>
        </p:txBody>
      </p:sp>
      <p:sp>
        <p:nvSpPr>
          <p:cNvPr id="12" name="Flèche : pentagone 11">
            <a:extLst>
              <a:ext uri="{FF2B5EF4-FFF2-40B4-BE49-F238E27FC236}">
                <a16:creationId xmlns:a16="http://schemas.microsoft.com/office/drawing/2014/main" id="{3371C136-CAC4-00A5-3E87-8C7822B6F04E}"/>
              </a:ext>
            </a:extLst>
          </p:cNvPr>
          <p:cNvSpPr/>
          <p:nvPr/>
        </p:nvSpPr>
        <p:spPr>
          <a:xfrm>
            <a:off x="0" y="3743363"/>
            <a:ext cx="6096000" cy="936924"/>
          </a:xfrm>
          <a:prstGeom prst="homePlat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sz="2800" b="1" dirty="0">
              <a:solidFill>
                <a:schemeClr val="accent2"/>
              </a:solidFill>
              <a:latin typeface="Arial" panose="020B0604020202020204" pitchFamily="34" charset="0"/>
              <a:cs typeface="Arial" panose="020B0604020202020204" pitchFamily="34" charset="0"/>
            </a:endParaRPr>
          </a:p>
          <a:p>
            <a:pPr algn="ctr"/>
            <a:r>
              <a:rPr lang="fr-CI" sz="2800" b="1" dirty="0">
                <a:solidFill>
                  <a:schemeClr val="accent2"/>
                </a:solidFill>
                <a:latin typeface="Arial" panose="020B0604020202020204" pitchFamily="34" charset="0"/>
                <a:cs typeface="Arial" panose="020B0604020202020204" pitchFamily="34" charset="0"/>
              </a:rPr>
              <a:t>Conseil en Ingénierie Financière</a:t>
            </a:r>
          </a:p>
          <a:p>
            <a:pPr algn="ctr"/>
            <a:endParaRPr lang="fr-CI" sz="28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82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5E4A09-E854-0995-DB16-BF3374F020D6}"/>
              </a:ext>
            </a:extLst>
          </p:cNvPr>
          <p:cNvSpPr>
            <a:spLocks noGrp="1"/>
          </p:cNvSpPr>
          <p:nvPr>
            <p:ph type="sldNum" sz="quarter" idx="12"/>
          </p:nvPr>
        </p:nvSpPr>
        <p:spPr/>
        <p:txBody>
          <a:bodyPr/>
          <a:lstStyle/>
          <a:p>
            <a:fld id="{A889B1F5-7678-4285-8290-F86BCF6683DE}" type="slidenum">
              <a:rPr lang="fr-CI" sz="1400" smtClean="0">
                <a:solidFill>
                  <a:schemeClr val="tx1"/>
                </a:solidFill>
              </a:rPr>
              <a:t>17</a:t>
            </a:fld>
            <a:endParaRPr lang="fr-CI" sz="1400" dirty="0">
              <a:solidFill>
                <a:schemeClr val="tx1"/>
              </a:solidFill>
            </a:endParaRPr>
          </a:p>
        </p:txBody>
      </p:sp>
      <p:pic>
        <p:nvPicPr>
          <p:cNvPr id="6" name="Image 5">
            <a:extLst>
              <a:ext uri="{FF2B5EF4-FFF2-40B4-BE49-F238E27FC236}">
                <a16:creationId xmlns:a16="http://schemas.microsoft.com/office/drawing/2014/main" id="{55D77B1F-3568-10D1-482B-D75FDBDD7A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7" y="181893"/>
            <a:ext cx="2749986" cy="525644"/>
          </a:xfrm>
          <a:prstGeom prst="rect">
            <a:avLst/>
          </a:prstGeom>
          <a:noFill/>
          <a:ln>
            <a:noFill/>
          </a:ln>
        </p:spPr>
      </p:pic>
      <p:sp>
        <p:nvSpPr>
          <p:cNvPr id="10" name="ZoneTexte 9">
            <a:extLst>
              <a:ext uri="{FF2B5EF4-FFF2-40B4-BE49-F238E27FC236}">
                <a16:creationId xmlns:a16="http://schemas.microsoft.com/office/drawing/2014/main" id="{3492649F-AEB1-6248-0913-BC25E8BB5D95}"/>
              </a:ext>
            </a:extLst>
          </p:cNvPr>
          <p:cNvSpPr txBox="1"/>
          <p:nvPr/>
        </p:nvSpPr>
        <p:spPr>
          <a:xfrm>
            <a:off x="2685318" y="268917"/>
            <a:ext cx="7923333" cy="641981"/>
          </a:xfrm>
          <a:prstGeom prst="rect">
            <a:avLst/>
          </a:prstGeom>
          <a:noFill/>
        </p:spPr>
        <p:txBody>
          <a:bodyPr wrap="square">
            <a:spAutoFit/>
          </a:bodyPr>
          <a:lstStyle/>
          <a:p>
            <a:pPr algn="ctr"/>
            <a:r>
              <a:rPr lang="fr-CI" sz="3600" b="1" dirty="0">
                <a:solidFill>
                  <a:srgbClr val="0070C0"/>
                </a:solidFill>
                <a:latin typeface="Arial" panose="020B0604020202020204" pitchFamily="34" charset="0"/>
                <a:cs typeface="Arial" panose="020B0604020202020204" pitchFamily="34" charset="0"/>
              </a:rPr>
              <a:t>Risk Advisory</a:t>
            </a:r>
          </a:p>
        </p:txBody>
      </p:sp>
      <p:pic>
        <p:nvPicPr>
          <p:cNvPr id="13" name="Picture 2" descr="Photo libre de droit de Jai Besoin De Tout Le Monde Me Donner Leurs  Meilleures Idées banque d'images et plus d'images libres de droit de  Réunion - iStock">
            <a:extLst>
              <a:ext uri="{FF2B5EF4-FFF2-40B4-BE49-F238E27FC236}">
                <a16:creationId xmlns:a16="http://schemas.microsoft.com/office/drawing/2014/main" id="{51B4C7F3-F2CC-5577-63DD-28725FC06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55"/>
          <a:stretch/>
        </p:blipFill>
        <p:spPr bwMode="auto">
          <a:xfrm>
            <a:off x="0" y="1232452"/>
            <a:ext cx="6139253" cy="564313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2370DBC-B215-AAB4-451C-8892761FFB37}"/>
              </a:ext>
            </a:extLst>
          </p:cNvPr>
          <p:cNvSpPr txBox="1"/>
          <p:nvPr/>
        </p:nvSpPr>
        <p:spPr>
          <a:xfrm>
            <a:off x="6366922" y="1648128"/>
            <a:ext cx="5668442" cy="1651478"/>
          </a:xfrm>
          <a:prstGeom prst="rect">
            <a:avLst/>
          </a:prstGeom>
          <a:noFill/>
          <a:ln>
            <a:solidFill>
              <a:schemeClr val="accent1"/>
            </a:solidFill>
          </a:ln>
        </p:spPr>
        <p:txBody>
          <a:bodyPr wrap="square">
            <a:spAutoFit/>
          </a:bodyPr>
          <a:lstStyle/>
          <a:p>
            <a:pPr lvl="0" algn="just">
              <a:lnSpc>
                <a:spcPct val="107000"/>
              </a:lnSpc>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Conformité </a:t>
            </a:r>
            <a:endParaRPr lang="fr-FR" sz="2400" b="1"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Accompagnement dans la mise en œuvre réglementaire </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Lutte contre le blanchiment de capitaux et le financement du terrorisme</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179C0E7-E726-B868-68F1-E207B4BA66EF}"/>
              </a:ext>
            </a:extLst>
          </p:cNvPr>
          <p:cNvSpPr txBox="1"/>
          <p:nvPr/>
        </p:nvSpPr>
        <p:spPr>
          <a:xfrm>
            <a:off x="6366922" y="4054018"/>
            <a:ext cx="5668442" cy="1922001"/>
          </a:xfrm>
          <a:prstGeom prst="rect">
            <a:avLst/>
          </a:prstGeom>
          <a:noFill/>
          <a:ln>
            <a:solidFill>
              <a:srgbClr val="0070C0"/>
            </a:solidFill>
          </a:ln>
        </p:spPr>
        <p:txBody>
          <a:bodyPr wrap="square" rtlCol="0">
            <a:spAutoFit/>
          </a:bodyPr>
          <a:lstStyle/>
          <a:p>
            <a:r>
              <a:rPr lang="fr-CI" sz="2400" b="1" dirty="0">
                <a:solidFill>
                  <a:schemeClr val="accent2"/>
                </a:solidFill>
                <a:latin typeface="Arial" panose="020B0604020202020204" pitchFamily="34" charset="0"/>
                <a:cs typeface="Arial" panose="020B0604020202020204" pitchFamily="34" charset="0"/>
              </a:rPr>
              <a:t>Risques</a:t>
            </a:r>
            <a:endParaRPr lang="fr-CI" dirty="0"/>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Gestion des risques (risque de crédit, risques opérationnels, risque de marché etc.) </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Mise en œuvre Bâle2/3 </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Elaboration de cartographie des risques </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Conception de plan de continuité d’activités </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32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5E4A09-E854-0995-DB16-BF3374F020D6}"/>
              </a:ext>
            </a:extLst>
          </p:cNvPr>
          <p:cNvSpPr>
            <a:spLocks noGrp="1"/>
          </p:cNvSpPr>
          <p:nvPr>
            <p:ph type="sldNum" sz="quarter" idx="12"/>
          </p:nvPr>
        </p:nvSpPr>
        <p:spPr/>
        <p:txBody>
          <a:bodyPr/>
          <a:lstStyle/>
          <a:p>
            <a:fld id="{A889B1F5-7678-4285-8290-F86BCF6683DE}" type="slidenum">
              <a:rPr lang="fr-CI" sz="1400" smtClean="0">
                <a:solidFill>
                  <a:schemeClr val="tx1"/>
                </a:solidFill>
              </a:rPr>
              <a:t>18</a:t>
            </a:fld>
            <a:endParaRPr lang="fr-CI" sz="1400" dirty="0">
              <a:solidFill>
                <a:schemeClr val="tx1"/>
              </a:solidFill>
            </a:endParaRPr>
          </a:p>
        </p:txBody>
      </p:sp>
      <p:pic>
        <p:nvPicPr>
          <p:cNvPr id="6" name="Image 5">
            <a:extLst>
              <a:ext uri="{FF2B5EF4-FFF2-40B4-BE49-F238E27FC236}">
                <a16:creationId xmlns:a16="http://schemas.microsoft.com/office/drawing/2014/main" id="{55D77B1F-3568-10D1-482B-D75FDBDD7A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7" y="181893"/>
            <a:ext cx="2749986" cy="525644"/>
          </a:xfrm>
          <a:prstGeom prst="rect">
            <a:avLst/>
          </a:prstGeom>
          <a:noFill/>
          <a:ln>
            <a:noFill/>
          </a:ln>
        </p:spPr>
      </p:pic>
      <p:pic>
        <p:nvPicPr>
          <p:cNvPr id="3" name="Picture 2" descr="20 Popular Careers in Finance - Forage">
            <a:extLst>
              <a:ext uri="{FF2B5EF4-FFF2-40B4-BE49-F238E27FC236}">
                <a16:creationId xmlns:a16="http://schemas.microsoft.com/office/drawing/2014/main" id="{7088F7BA-CFB9-DAAA-A5A9-8D1AFF4E2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233" y="1060173"/>
            <a:ext cx="6450767" cy="579782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1D1C481-343E-3172-A336-E6CE5B4F424B}"/>
              </a:ext>
            </a:extLst>
          </p:cNvPr>
          <p:cNvSpPr txBox="1"/>
          <p:nvPr/>
        </p:nvSpPr>
        <p:spPr>
          <a:xfrm>
            <a:off x="2407023" y="136525"/>
            <a:ext cx="7923333" cy="641981"/>
          </a:xfrm>
          <a:prstGeom prst="rect">
            <a:avLst/>
          </a:prstGeom>
          <a:noFill/>
        </p:spPr>
        <p:txBody>
          <a:bodyPr wrap="square">
            <a:spAutoFit/>
          </a:bodyPr>
          <a:lstStyle/>
          <a:p>
            <a:pPr algn="ctr"/>
            <a:r>
              <a:rPr lang="fr-CI" sz="3600" b="1" dirty="0">
                <a:solidFill>
                  <a:srgbClr val="0070C0"/>
                </a:solidFill>
                <a:latin typeface="Arial" panose="020B0604020202020204" pitchFamily="34" charset="0"/>
                <a:cs typeface="Arial" panose="020B0604020202020204" pitchFamily="34" charset="0"/>
              </a:rPr>
              <a:t>Risk Advisory</a:t>
            </a:r>
          </a:p>
        </p:txBody>
      </p:sp>
      <p:sp>
        <p:nvSpPr>
          <p:cNvPr id="7" name="ZoneTexte 6">
            <a:extLst>
              <a:ext uri="{FF2B5EF4-FFF2-40B4-BE49-F238E27FC236}">
                <a16:creationId xmlns:a16="http://schemas.microsoft.com/office/drawing/2014/main" id="{2CC24D18-9F67-47E5-B60D-B10A55732253}"/>
              </a:ext>
            </a:extLst>
          </p:cNvPr>
          <p:cNvSpPr txBox="1"/>
          <p:nvPr/>
        </p:nvSpPr>
        <p:spPr>
          <a:xfrm>
            <a:off x="522603" y="1098768"/>
            <a:ext cx="4848958" cy="1651478"/>
          </a:xfrm>
          <a:prstGeom prst="rect">
            <a:avLst/>
          </a:prstGeom>
          <a:noFill/>
          <a:ln>
            <a:solidFill>
              <a:schemeClr val="accent1"/>
            </a:solidFill>
          </a:ln>
        </p:spPr>
        <p:txBody>
          <a:bodyPr wrap="square">
            <a:spAutoFit/>
          </a:bodyPr>
          <a:lstStyle/>
          <a:p>
            <a:pPr lvl="0" algn="just">
              <a:lnSpc>
                <a:spcPct val="107000"/>
              </a:lnSpc>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Audit</a:t>
            </a: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Audit et contrôle interne </a:t>
            </a: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Audit organisationnel</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Prévention et détection de la fraude </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Due diligence</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FF29C0CE-DECE-AEE4-1579-711DC6A3AFB6}"/>
              </a:ext>
            </a:extLst>
          </p:cNvPr>
          <p:cNvSpPr txBox="1"/>
          <p:nvPr/>
        </p:nvSpPr>
        <p:spPr>
          <a:xfrm>
            <a:off x="494761" y="4457517"/>
            <a:ext cx="4876800" cy="2218364"/>
          </a:xfrm>
          <a:prstGeom prst="rect">
            <a:avLst/>
          </a:prstGeom>
          <a:noFill/>
          <a:ln>
            <a:solidFill>
              <a:srgbClr val="0070C0"/>
            </a:solidFill>
          </a:ln>
        </p:spPr>
        <p:txBody>
          <a:bodyPr wrap="square" rtlCol="0">
            <a:spAutoFit/>
          </a:bodyPr>
          <a:lstStyle/>
          <a:p>
            <a:r>
              <a:rPr lang="fr-CI" sz="2400" b="1" dirty="0">
                <a:solidFill>
                  <a:schemeClr val="accent2"/>
                </a:solidFill>
                <a:latin typeface="Arial" panose="020B0604020202020204" pitchFamily="34" charset="0"/>
                <a:cs typeface="Arial" panose="020B0604020202020204" pitchFamily="34" charset="0"/>
              </a:rPr>
              <a:t>  Gouvernance</a:t>
            </a:r>
            <a:endParaRPr lang="fr-CI" dirty="0"/>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Organisation interne </a:t>
            </a: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Evaluation de Conseil d’Administration</a:t>
            </a: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Identification et sélection des membres du Conseil d’administration</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Rédaction de politique et de manuels de procédures </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13520002-343C-90B4-D03E-7CB48BF12B34}"/>
              </a:ext>
            </a:extLst>
          </p:cNvPr>
          <p:cNvSpPr txBox="1"/>
          <p:nvPr/>
        </p:nvSpPr>
        <p:spPr>
          <a:xfrm>
            <a:off x="494761" y="2926324"/>
            <a:ext cx="4848958" cy="1355115"/>
          </a:xfrm>
          <a:prstGeom prst="rect">
            <a:avLst/>
          </a:prstGeom>
          <a:noFill/>
          <a:ln>
            <a:solidFill>
              <a:schemeClr val="accent1"/>
            </a:solidFill>
          </a:ln>
        </p:spPr>
        <p:txBody>
          <a:bodyPr wrap="square">
            <a:spAutoFit/>
          </a:bodyPr>
          <a:lstStyle/>
          <a:p>
            <a:pPr lvl="0" algn="just">
              <a:lnSpc>
                <a:spcPct val="107000"/>
              </a:lnSpc>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2400" b="1" dirty="0">
                <a:solidFill>
                  <a:schemeClr val="accent2"/>
                </a:solidFill>
                <a:latin typeface="Arial" panose="020B0604020202020204" pitchFamily="34" charset="0"/>
                <a:ea typeface="Calibri" panose="020F0502020204030204" pitchFamily="34" charset="0"/>
                <a:cs typeface="Arial" panose="020B0604020202020204" pitchFamily="34" charset="0"/>
              </a:rPr>
              <a:t>Stratégie</a:t>
            </a:r>
            <a:endParaRPr lang="fr-FR"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Elaboration de plan d’affaires</a:t>
            </a:r>
            <a:endParaRPr lang="fr-FR"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Stratégie de croissance</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Stratégie d’entrée sur le marché</a:t>
            </a:r>
            <a:r>
              <a:rPr lang="fr-FR" dirty="0">
                <a:effectLst/>
                <a:latin typeface="Arial" panose="020B0604020202020204" pitchFamily="34" charset="0"/>
                <a:ea typeface="Calibri" panose="020F0502020204030204" pitchFamily="34" charset="0"/>
                <a:cs typeface="Arial" panose="020B0604020202020204" pitchFamily="34" charset="0"/>
              </a:rPr>
              <a:t> </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581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5E4A09-E854-0995-DB16-BF3374F020D6}"/>
              </a:ext>
            </a:extLst>
          </p:cNvPr>
          <p:cNvSpPr>
            <a:spLocks noGrp="1"/>
          </p:cNvSpPr>
          <p:nvPr>
            <p:ph type="sldNum" sz="quarter" idx="12"/>
          </p:nvPr>
        </p:nvSpPr>
        <p:spPr/>
        <p:txBody>
          <a:bodyPr/>
          <a:lstStyle/>
          <a:p>
            <a:fld id="{A889B1F5-7678-4285-8290-F86BCF6683DE}" type="slidenum">
              <a:rPr lang="fr-CI" sz="1400" smtClean="0">
                <a:solidFill>
                  <a:schemeClr val="tx1"/>
                </a:solidFill>
              </a:rPr>
              <a:t>19</a:t>
            </a:fld>
            <a:endParaRPr lang="fr-CI" sz="1400" dirty="0">
              <a:solidFill>
                <a:schemeClr val="tx1"/>
              </a:solidFill>
            </a:endParaRPr>
          </a:p>
        </p:txBody>
      </p:sp>
      <p:pic>
        <p:nvPicPr>
          <p:cNvPr id="6" name="Image 5">
            <a:extLst>
              <a:ext uri="{FF2B5EF4-FFF2-40B4-BE49-F238E27FC236}">
                <a16:creationId xmlns:a16="http://schemas.microsoft.com/office/drawing/2014/main" id="{55D77B1F-3568-10D1-482B-D75FDBDD7A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7" y="181893"/>
            <a:ext cx="2749986" cy="525644"/>
          </a:xfrm>
          <a:prstGeom prst="rect">
            <a:avLst/>
          </a:prstGeom>
          <a:noFill/>
          <a:ln>
            <a:noFill/>
          </a:ln>
        </p:spPr>
      </p:pic>
      <p:sp>
        <p:nvSpPr>
          <p:cNvPr id="11" name="ZoneTexte 10">
            <a:extLst>
              <a:ext uri="{FF2B5EF4-FFF2-40B4-BE49-F238E27FC236}">
                <a16:creationId xmlns:a16="http://schemas.microsoft.com/office/drawing/2014/main" id="{34CB715A-A7F1-1925-6856-C06D67F04196}"/>
              </a:ext>
            </a:extLst>
          </p:cNvPr>
          <p:cNvSpPr txBox="1"/>
          <p:nvPr/>
        </p:nvSpPr>
        <p:spPr>
          <a:xfrm>
            <a:off x="161655" y="1371938"/>
            <a:ext cx="5751634" cy="1329275"/>
          </a:xfrm>
          <a:prstGeom prst="rect">
            <a:avLst/>
          </a:prstGeom>
          <a:noFill/>
          <a:ln>
            <a:solidFill>
              <a:srgbClr val="0070C0"/>
            </a:solidFill>
          </a:ln>
        </p:spPr>
        <p:txBody>
          <a:bodyPr wrap="square" rtlCol="0">
            <a:spAutoFit/>
          </a:bodyPr>
          <a:lstStyle/>
          <a:p>
            <a:r>
              <a:rPr lang="fr-CI" sz="2400" b="1" dirty="0">
                <a:solidFill>
                  <a:schemeClr val="accent2"/>
                </a:solidFill>
                <a:latin typeface="Arial" panose="020B0604020202020204" pitchFamily="34" charset="0"/>
                <a:cs typeface="Arial" panose="020B0604020202020204" pitchFamily="34" charset="0"/>
              </a:rPr>
              <a:t>Comptabilité</a:t>
            </a: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Comptabilité bancaire et dispositif prudentiel </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Opérations de consolidation comptable bancaire et prudentielle </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Comment créer une entreprise au Sénégal ? – Askan">
            <a:extLst>
              <a:ext uri="{FF2B5EF4-FFF2-40B4-BE49-F238E27FC236}">
                <a16:creationId xmlns:a16="http://schemas.microsoft.com/office/drawing/2014/main" id="{E8457CB9-8D4B-1FB6-3D7D-6DF236024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345299"/>
            <a:ext cx="5962650" cy="48444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2149980-599B-77A1-2F95-E537DBE6A534}"/>
              </a:ext>
            </a:extLst>
          </p:cNvPr>
          <p:cNvSpPr txBox="1"/>
          <p:nvPr/>
        </p:nvSpPr>
        <p:spPr>
          <a:xfrm>
            <a:off x="161655" y="3395382"/>
            <a:ext cx="5751635" cy="2540567"/>
          </a:xfrm>
          <a:prstGeom prst="rect">
            <a:avLst/>
          </a:prstGeom>
          <a:noFill/>
          <a:ln>
            <a:solidFill>
              <a:srgbClr val="0070C0"/>
            </a:solidFill>
          </a:ln>
        </p:spPr>
        <p:txBody>
          <a:bodyPr wrap="square" rtlCol="0">
            <a:spAutoFit/>
          </a:bodyPr>
          <a:lstStyle/>
          <a:p>
            <a:pPr lvl="0" algn="just">
              <a:lnSpc>
                <a:spcPct val="107000"/>
              </a:lnSpc>
            </a:pPr>
            <a:r>
              <a:rPr lang="fr-FR"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Système d’information</a:t>
            </a: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Diagnostic de l’existant</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Sécurité physique et logique</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Assistance lors de migrations informatiques (paramétrage de schémas comptables, divers tests de fonctionnement)</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Analyse de contrats d’externalisation</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Cybersécurité</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12DB8F1-8F39-8023-C432-7B80A774487F}"/>
              </a:ext>
            </a:extLst>
          </p:cNvPr>
          <p:cNvSpPr txBox="1"/>
          <p:nvPr/>
        </p:nvSpPr>
        <p:spPr>
          <a:xfrm>
            <a:off x="2685318" y="268917"/>
            <a:ext cx="7923333" cy="641981"/>
          </a:xfrm>
          <a:prstGeom prst="rect">
            <a:avLst/>
          </a:prstGeom>
          <a:noFill/>
        </p:spPr>
        <p:txBody>
          <a:bodyPr wrap="square">
            <a:spAutoFit/>
          </a:bodyPr>
          <a:lstStyle/>
          <a:p>
            <a:pPr algn="ctr"/>
            <a:r>
              <a:rPr lang="fr-CI" sz="3600" b="1" dirty="0">
                <a:solidFill>
                  <a:srgbClr val="0070C0"/>
                </a:solidFill>
                <a:latin typeface="Arial" panose="020B0604020202020204" pitchFamily="34" charset="0"/>
                <a:cs typeface="Arial" panose="020B0604020202020204" pitchFamily="34" charset="0"/>
              </a:rPr>
              <a:t>Risk Advisory</a:t>
            </a:r>
          </a:p>
        </p:txBody>
      </p:sp>
    </p:spTree>
    <p:extLst>
      <p:ext uri="{BB962C8B-B14F-4D97-AF65-F5344CB8AC3E}">
        <p14:creationId xmlns:p14="http://schemas.microsoft.com/office/powerpoint/2010/main" val="250721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2240D84-73E9-54B5-C91E-D37F4D9656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128" y="218232"/>
            <a:ext cx="2408924" cy="494690"/>
          </a:xfrm>
          <a:prstGeom prst="rect">
            <a:avLst/>
          </a:prstGeom>
          <a:noFill/>
          <a:ln>
            <a:noFill/>
          </a:ln>
        </p:spPr>
      </p:pic>
      <p:sp>
        <p:nvSpPr>
          <p:cNvPr id="5" name="Espace réservé du contenu 2">
            <a:extLst>
              <a:ext uri="{FF2B5EF4-FFF2-40B4-BE49-F238E27FC236}">
                <a16:creationId xmlns:a16="http://schemas.microsoft.com/office/drawing/2014/main" id="{DE022A49-F68F-F827-189D-6833B92C9C0E}"/>
              </a:ext>
            </a:extLst>
          </p:cNvPr>
          <p:cNvSpPr>
            <a:spLocks noGrp="1"/>
          </p:cNvSpPr>
          <p:nvPr>
            <p:ph idx="1"/>
          </p:nvPr>
        </p:nvSpPr>
        <p:spPr>
          <a:xfrm>
            <a:off x="4261139" y="218232"/>
            <a:ext cx="3936569" cy="696143"/>
          </a:xfrm>
        </p:spPr>
        <p:txBody>
          <a:bodyPr>
            <a:normAutofit/>
          </a:bodyPr>
          <a:lstStyle/>
          <a:p>
            <a:pPr marL="0" indent="0" algn="ctr">
              <a:buNone/>
            </a:pPr>
            <a:r>
              <a:rPr lang="fr-CI" sz="36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SOMMAIRE</a:t>
            </a:r>
          </a:p>
        </p:txBody>
      </p:sp>
      <p:sp>
        <p:nvSpPr>
          <p:cNvPr id="7" name="ZoneTexte 6">
            <a:extLst>
              <a:ext uri="{FF2B5EF4-FFF2-40B4-BE49-F238E27FC236}">
                <a16:creationId xmlns:a16="http://schemas.microsoft.com/office/drawing/2014/main" id="{A9334650-AC04-98C6-7D8B-1308DDC81DA3}"/>
              </a:ext>
            </a:extLst>
          </p:cNvPr>
          <p:cNvSpPr txBox="1"/>
          <p:nvPr/>
        </p:nvSpPr>
        <p:spPr>
          <a:xfrm>
            <a:off x="8074616" y="5235425"/>
            <a:ext cx="4547177" cy="1754326"/>
          </a:xfrm>
          <a:prstGeom prst="rect">
            <a:avLst/>
          </a:prstGeom>
          <a:noFill/>
        </p:spPr>
        <p:txBody>
          <a:bodyPr wrap="square" rtlCol="0">
            <a:spAutoFit/>
          </a:bodyPr>
          <a:lstStyle/>
          <a:p>
            <a:r>
              <a:rPr lang="fr-CI" dirty="0"/>
              <a:t> </a:t>
            </a:r>
          </a:p>
          <a:p>
            <a:endParaRPr lang="fr-CI" dirty="0"/>
          </a:p>
          <a:p>
            <a:endParaRPr lang="fr-CI" dirty="0"/>
          </a:p>
          <a:p>
            <a:endParaRPr lang="fr-CI" dirty="0"/>
          </a:p>
          <a:p>
            <a:endParaRPr lang="fr-CI" dirty="0"/>
          </a:p>
          <a:p>
            <a:endParaRPr lang="fr-CI" dirty="0"/>
          </a:p>
        </p:txBody>
      </p:sp>
      <p:sp>
        <p:nvSpPr>
          <p:cNvPr id="8" name="ZoneTexte 7">
            <a:extLst>
              <a:ext uri="{FF2B5EF4-FFF2-40B4-BE49-F238E27FC236}">
                <a16:creationId xmlns:a16="http://schemas.microsoft.com/office/drawing/2014/main" id="{2FCFFFEF-96E4-4CD0-643A-692562AF1D76}"/>
              </a:ext>
            </a:extLst>
          </p:cNvPr>
          <p:cNvSpPr txBox="1"/>
          <p:nvPr/>
        </p:nvSpPr>
        <p:spPr>
          <a:xfrm>
            <a:off x="14603" y="979468"/>
            <a:ext cx="12192000" cy="58785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just"/>
            <a:endParaRPr lang="fr-CI" sz="2000" b="1" i="1" dirty="0">
              <a:latin typeface="Arial" panose="020B0604020202020204" pitchFamily="34" charset="0"/>
              <a:cs typeface="Arial" panose="020B0604020202020204" pitchFamily="34" charset="0"/>
            </a:endParaRPr>
          </a:p>
          <a:p>
            <a:pPr algn="just"/>
            <a:endParaRPr lang="fr-CI" sz="2000" b="1" i="1" dirty="0">
              <a:latin typeface="Arial" panose="020B0604020202020204" pitchFamily="34" charset="0"/>
              <a:cs typeface="Arial" panose="020B0604020202020204" pitchFamily="34" charset="0"/>
            </a:endParaRPr>
          </a:p>
          <a:p>
            <a:pPr algn="just"/>
            <a:r>
              <a:rPr lang="fr-CI" sz="2000" b="1" i="1" dirty="0">
                <a:latin typeface="Arial" panose="020B0604020202020204" pitchFamily="34" charset="0"/>
                <a:cs typeface="Arial" panose="020B0604020202020204" pitchFamily="34" charset="0"/>
              </a:rPr>
              <a:t>Le mot de l’Associé – Gérant                                 3</a:t>
            </a:r>
          </a:p>
          <a:p>
            <a:pPr algn="just"/>
            <a:endParaRPr lang="fr-CI" sz="2000" b="1" i="1" dirty="0">
              <a:latin typeface="Arial" panose="020B0604020202020204" pitchFamily="34" charset="0"/>
              <a:cs typeface="Arial" panose="020B0604020202020204" pitchFamily="34" charset="0"/>
            </a:endParaRPr>
          </a:p>
          <a:p>
            <a:pPr algn="just"/>
            <a:r>
              <a:rPr lang="fr-CI" sz="2000" b="1" i="1" dirty="0">
                <a:latin typeface="Arial" panose="020B0604020202020204" pitchFamily="34" charset="0"/>
                <a:cs typeface="Arial" panose="020B0604020202020204" pitchFamily="34" charset="0"/>
              </a:rPr>
              <a:t>Notre approche                                                        4</a:t>
            </a:r>
          </a:p>
          <a:p>
            <a:pPr algn="just"/>
            <a:endParaRPr lang="fr-CI" sz="2000" b="1" i="1" dirty="0">
              <a:latin typeface="Arial" panose="020B0604020202020204" pitchFamily="34" charset="0"/>
              <a:cs typeface="Arial" panose="020B0604020202020204" pitchFamily="34" charset="0"/>
            </a:endParaRPr>
          </a:p>
          <a:p>
            <a:pPr algn="just"/>
            <a:r>
              <a:rPr lang="fr-CI" sz="2000" b="1" i="1" dirty="0">
                <a:latin typeface="Arial" panose="020B0604020202020204" pitchFamily="34" charset="0"/>
                <a:cs typeface="Arial" panose="020B0604020202020204" pitchFamily="34" charset="0"/>
              </a:rPr>
              <a:t>Notre vision                                                             5</a:t>
            </a:r>
          </a:p>
          <a:p>
            <a:pPr algn="just"/>
            <a:endParaRPr lang="fr-CI" sz="2000" b="1" i="1" dirty="0">
              <a:latin typeface="Arial" panose="020B0604020202020204" pitchFamily="34" charset="0"/>
              <a:cs typeface="Arial" panose="020B0604020202020204" pitchFamily="34" charset="0"/>
            </a:endParaRPr>
          </a:p>
          <a:p>
            <a:pPr algn="just"/>
            <a:r>
              <a:rPr lang="fr-CI" sz="2000" b="1" i="1" dirty="0">
                <a:latin typeface="Arial" panose="020B0604020202020204" pitchFamily="34" charset="0"/>
                <a:cs typeface="Arial" panose="020B0604020202020204" pitchFamily="34" charset="0"/>
              </a:rPr>
              <a:t>Nos valeurs                                                             6                                                  </a:t>
            </a:r>
          </a:p>
          <a:p>
            <a:pPr algn="just"/>
            <a:endParaRPr lang="fr-CI" sz="2000" b="1" i="1" dirty="0">
              <a:latin typeface="Arial" panose="020B0604020202020204" pitchFamily="34" charset="0"/>
              <a:cs typeface="Arial" panose="020B0604020202020204" pitchFamily="34" charset="0"/>
            </a:endParaRPr>
          </a:p>
          <a:p>
            <a:pPr algn="just"/>
            <a:r>
              <a:rPr lang="fr-CI" sz="2000" b="1" i="1" dirty="0">
                <a:latin typeface="Arial" panose="020B0604020202020204" pitchFamily="34" charset="0"/>
                <a:cs typeface="Arial" panose="020B0604020202020204" pitchFamily="34" charset="0"/>
              </a:rPr>
              <a:t>Nos secteurs d’activités                                        8     </a:t>
            </a:r>
          </a:p>
          <a:p>
            <a:pPr algn="just"/>
            <a:endParaRPr lang="fr-CI" sz="2000" b="1" i="1" dirty="0">
              <a:latin typeface="Arial" panose="020B0604020202020204" pitchFamily="34" charset="0"/>
              <a:cs typeface="Arial" panose="020B0604020202020204" pitchFamily="34" charset="0"/>
            </a:endParaRPr>
          </a:p>
          <a:p>
            <a:pPr algn="just"/>
            <a:r>
              <a:rPr lang="fr-CI" sz="2000" b="1" i="1" dirty="0">
                <a:latin typeface="Arial" panose="020B0604020202020204" pitchFamily="34" charset="0"/>
                <a:cs typeface="Arial" panose="020B0604020202020204" pitchFamily="34" charset="0"/>
              </a:rPr>
              <a:t>Nos métiers                                                           15</a:t>
            </a:r>
          </a:p>
          <a:p>
            <a:pPr algn="just"/>
            <a:r>
              <a:rPr lang="fr-CI" sz="2000" b="1" i="1" dirty="0">
                <a:latin typeface="Arial" panose="020B0604020202020204" pitchFamily="34" charset="0"/>
                <a:cs typeface="Arial" panose="020B0604020202020204" pitchFamily="34" charset="0"/>
              </a:rPr>
              <a:t> </a:t>
            </a:r>
          </a:p>
          <a:p>
            <a:pPr algn="just"/>
            <a:r>
              <a:rPr lang="fr-CI" sz="2000" b="1" i="1" dirty="0">
                <a:latin typeface="Arial" panose="020B0604020202020204" pitchFamily="34" charset="0"/>
                <a:cs typeface="Arial" panose="020B0604020202020204" pitchFamily="34" charset="0"/>
              </a:rPr>
              <a:t>Notre équipe                                                         22</a:t>
            </a:r>
          </a:p>
          <a:p>
            <a:pPr algn="just"/>
            <a:endParaRPr lang="fr-CI" sz="2000" b="1" i="1" dirty="0">
              <a:latin typeface="Arial" panose="020B0604020202020204" pitchFamily="34" charset="0"/>
              <a:cs typeface="Arial" panose="020B0604020202020204" pitchFamily="34" charset="0"/>
            </a:endParaRPr>
          </a:p>
          <a:p>
            <a:pPr algn="just"/>
            <a:r>
              <a:rPr lang="fr-CI" sz="2000" b="1" i="1" dirty="0">
                <a:latin typeface="Arial" panose="020B0604020202020204" pitchFamily="34" charset="0"/>
                <a:cs typeface="Arial" panose="020B0604020202020204" pitchFamily="34" charset="0"/>
              </a:rPr>
              <a:t>Contact                                                                 23</a:t>
            </a:r>
          </a:p>
          <a:p>
            <a:pPr algn="just"/>
            <a:endParaRPr lang="fr-CI" dirty="0"/>
          </a:p>
          <a:p>
            <a:pPr algn="just"/>
            <a:endParaRPr lang="fr-CI" dirty="0"/>
          </a:p>
        </p:txBody>
      </p:sp>
      <p:sp>
        <p:nvSpPr>
          <p:cNvPr id="9" name="Espace réservé du numéro de diapositive 8">
            <a:extLst>
              <a:ext uri="{FF2B5EF4-FFF2-40B4-BE49-F238E27FC236}">
                <a16:creationId xmlns:a16="http://schemas.microsoft.com/office/drawing/2014/main" id="{DFBDB946-9033-22E0-D8B3-AE5B27185085}"/>
              </a:ext>
            </a:extLst>
          </p:cNvPr>
          <p:cNvSpPr>
            <a:spLocks noGrp="1"/>
          </p:cNvSpPr>
          <p:nvPr>
            <p:ph type="sldNum" sz="quarter" idx="12"/>
          </p:nvPr>
        </p:nvSpPr>
        <p:spPr/>
        <p:txBody>
          <a:bodyPr/>
          <a:lstStyle/>
          <a:p>
            <a:fld id="{A889B1F5-7678-4285-8290-F86BCF6683DE}" type="slidenum">
              <a:rPr lang="fr-CI" sz="1800" smtClean="0">
                <a:solidFill>
                  <a:schemeClr val="tx1"/>
                </a:solidFill>
              </a:rPr>
              <a:t>2</a:t>
            </a:fld>
            <a:endParaRPr lang="fr-CI" sz="1800" dirty="0">
              <a:solidFill>
                <a:schemeClr val="tx1"/>
              </a:solidFill>
            </a:endParaRPr>
          </a:p>
        </p:txBody>
      </p:sp>
      <p:pic>
        <p:nvPicPr>
          <p:cNvPr id="3" name="Picture 2" descr="What Are Performance Goals And Why You Need Them | Simplilearn">
            <a:extLst>
              <a:ext uri="{FF2B5EF4-FFF2-40B4-BE49-F238E27FC236}">
                <a16:creationId xmlns:a16="http://schemas.microsoft.com/office/drawing/2014/main" id="{9B9BEEBE-1BB7-8C24-94EF-C0BF930760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5673"/>
          <a:stretch/>
        </p:blipFill>
        <p:spPr bwMode="auto">
          <a:xfrm>
            <a:off x="6439246" y="1410346"/>
            <a:ext cx="5545565" cy="494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39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5E4A09-E854-0995-DB16-BF3374F020D6}"/>
              </a:ext>
            </a:extLst>
          </p:cNvPr>
          <p:cNvSpPr>
            <a:spLocks noGrp="1"/>
          </p:cNvSpPr>
          <p:nvPr>
            <p:ph type="sldNum" sz="quarter" idx="12"/>
          </p:nvPr>
        </p:nvSpPr>
        <p:spPr/>
        <p:txBody>
          <a:bodyPr/>
          <a:lstStyle/>
          <a:p>
            <a:fld id="{A889B1F5-7678-4285-8290-F86BCF6683DE}" type="slidenum">
              <a:rPr lang="fr-CI" sz="1400" smtClean="0">
                <a:solidFill>
                  <a:schemeClr val="tx1"/>
                </a:solidFill>
              </a:rPr>
              <a:t>20</a:t>
            </a:fld>
            <a:endParaRPr lang="fr-CI" sz="1400" dirty="0">
              <a:solidFill>
                <a:schemeClr val="tx1"/>
              </a:solidFill>
            </a:endParaRPr>
          </a:p>
        </p:txBody>
      </p:sp>
      <p:pic>
        <p:nvPicPr>
          <p:cNvPr id="6" name="Image 5">
            <a:extLst>
              <a:ext uri="{FF2B5EF4-FFF2-40B4-BE49-F238E27FC236}">
                <a16:creationId xmlns:a16="http://schemas.microsoft.com/office/drawing/2014/main" id="{55D77B1F-3568-10D1-482B-D75FDBDD7A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7" y="181893"/>
            <a:ext cx="2749986" cy="525644"/>
          </a:xfrm>
          <a:prstGeom prst="rect">
            <a:avLst/>
          </a:prstGeom>
          <a:noFill/>
          <a:ln>
            <a:noFill/>
          </a:ln>
        </p:spPr>
      </p:pic>
      <p:sp>
        <p:nvSpPr>
          <p:cNvPr id="10" name="ZoneTexte 9">
            <a:extLst>
              <a:ext uri="{FF2B5EF4-FFF2-40B4-BE49-F238E27FC236}">
                <a16:creationId xmlns:a16="http://schemas.microsoft.com/office/drawing/2014/main" id="{3492649F-AEB1-6248-0913-BC25E8BB5D95}"/>
              </a:ext>
            </a:extLst>
          </p:cNvPr>
          <p:cNvSpPr txBox="1"/>
          <p:nvPr/>
        </p:nvSpPr>
        <p:spPr>
          <a:xfrm>
            <a:off x="3233207" y="270980"/>
            <a:ext cx="7923333" cy="641981"/>
          </a:xfrm>
          <a:prstGeom prst="rect">
            <a:avLst/>
          </a:prstGeom>
          <a:noFill/>
        </p:spPr>
        <p:txBody>
          <a:bodyPr wrap="square">
            <a:spAutoFit/>
          </a:bodyPr>
          <a:lstStyle/>
          <a:p>
            <a:pPr algn="ctr"/>
            <a:r>
              <a:rPr lang="fr-CI" sz="3600" b="1" dirty="0">
                <a:solidFill>
                  <a:srgbClr val="0070C0"/>
                </a:solidFill>
                <a:latin typeface="Arial" panose="020B0604020202020204" pitchFamily="34" charset="0"/>
                <a:cs typeface="Arial" panose="020B0604020202020204" pitchFamily="34" charset="0"/>
              </a:rPr>
              <a:t>Conseil en Ingénierie Financière</a:t>
            </a:r>
          </a:p>
        </p:txBody>
      </p:sp>
      <p:sp>
        <p:nvSpPr>
          <p:cNvPr id="11" name="ZoneTexte 10">
            <a:extLst>
              <a:ext uri="{FF2B5EF4-FFF2-40B4-BE49-F238E27FC236}">
                <a16:creationId xmlns:a16="http://schemas.microsoft.com/office/drawing/2014/main" id="{34CB715A-A7F1-1925-6856-C06D67F04196}"/>
              </a:ext>
            </a:extLst>
          </p:cNvPr>
          <p:cNvSpPr txBox="1"/>
          <p:nvPr/>
        </p:nvSpPr>
        <p:spPr>
          <a:xfrm>
            <a:off x="6209190" y="1274976"/>
            <a:ext cx="5717667" cy="2514727"/>
          </a:xfrm>
          <a:prstGeom prst="rect">
            <a:avLst/>
          </a:prstGeom>
          <a:noFill/>
          <a:ln>
            <a:solidFill>
              <a:srgbClr val="0070C0"/>
            </a:solidFill>
          </a:ln>
        </p:spPr>
        <p:txBody>
          <a:bodyPr wrap="square" rtlCol="0">
            <a:spAutoFit/>
          </a:bodyPr>
          <a:lstStyle/>
          <a:p>
            <a:r>
              <a:rPr lang="fr-CI" sz="2400" b="1" dirty="0">
                <a:solidFill>
                  <a:schemeClr val="accent2"/>
                </a:solidFill>
                <a:latin typeface="Arial" panose="020B0604020202020204" pitchFamily="34" charset="0"/>
                <a:cs typeface="Arial" panose="020B0604020202020204" pitchFamily="34" charset="0"/>
              </a:rPr>
              <a:t>  Recherche de financement</a:t>
            </a:r>
            <a:endParaRPr lang="fr-FR"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Identification et choix d</a:t>
            </a:r>
            <a:r>
              <a:rPr lang="fr-FR" dirty="0">
                <a:effectLst/>
                <a:latin typeface="Arial" panose="020B0604020202020204" pitchFamily="34" charset="0"/>
                <a:ea typeface="Calibri" panose="020F0502020204030204" pitchFamily="34" charset="0"/>
                <a:cs typeface="Arial" panose="020B0604020202020204" pitchFamily="34" charset="0"/>
              </a:rPr>
              <a:t>es bailleurs de fonds</a:t>
            </a: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Négociations</a:t>
            </a: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Levée de fonds</a:t>
            </a:r>
            <a:endParaRPr lang="fr-FR"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err="1">
                <a:latin typeface="Arial" panose="020B0604020202020204" pitchFamily="34" charset="0"/>
                <a:ea typeface="Calibri" panose="020F0502020204030204" pitchFamily="34" charset="0"/>
                <a:cs typeface="Arial" panose="020B0604020202020204" pitchFamily="34" charset="0"/>
              </a:rPr>
              <a:t>Closing</a:t>
            </a:r>
            <a:r>
              <a:rPr lang="fr-FR" dirty="0">
                <a:latin typeface="Arial" panose="020B0604020202020204" pitchFamily="34" charset="0"/>
                <a:ea typeface="Calibri" panose="020F0502020204030204" pitchFamily="34" charset="0"/>
                <a:cs typeface="Arial" panose="020B0604020202020204" pitchFamily="34" charset="0"/>
              </a:rPr>
              <a:t> financier</a:t>
            </a: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Garantie de portefeuille</a:t>
            </a: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E</a:t>
            </a:r>
            <a:r>
              <a:rPr lang="fr-FR" dirty="0">
                <a:latin typeface="Arial" panose="020B0604020202020204" pitchFamily="34" charset="0"/>
                <a:ea typeface="Calibri" panose="020F0502020204030204" pitchFamily="34" charset="0"/>
                <a:cs typeface="Arial" panose="020B0604020202020204" pitchFamily="34" charset="0"/>
              </a:rPr>
              <a:t>mprunts subordonnés pour renforcer les fonds propres</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0EE1E5A3-1668-EC79-DE00-4BDF9E857DF2}"/>
              </a:ext>
            </a:extLst>
          </p:cNvPr>
          <p:cNvSpPr txBox="1"/>
          <p:nvPr/>
        </p:nvSpPr>
        <p:spPr>
          <a:xfrm>
            <a:off x="6209190" y="4545106"/>
            <a:ext cx="5794524" cy="1651478"/>
          </a:xfrm>
          <a:prstGeom prst="rect">
            <a:avLst/>
          </a:prstGeom>
          <a:noFill/>
          <a:ln>
            <a:solidFill>
              <a:schemeClr val="accent1"/>
            </a:solidFill>
          </a:ln>
        </p:spPr>
        <p:txBody>
          <a:bodyPr wrap="square">
            <a:spAutoFit/>
          </a:bodyPr>
          <a:lstStyle/>
          <a:p>
            <a:pPr lvl="0" algn="just">
              <a:lnSpc>
                <a:spcPct val="107000"/>
              </a:lnSpc>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Accompagnement des PME/PMI</a:t>
            </a:r>
          </a:p>
          <a:p>
            <a:pPr lvl="0" algn="just">
              <a:lnSpc>
                <a:spcPct val="107000"/>
              </a:lnSpc>
            </a:pPr>
            <a:r>
              <a:rPr lang="fr-FR" dirty="0">
                <a:effectLst/>
                <a:latin typeface="Arial" panose="020B0604020202020204" pitchFamily="34" charset="0"/>
                <a:ea typeface="Calibri" panose="020F0502020204030204" pitchFamily="34" charset="0"/>
                <a:cs typeface="Arial" panose="020B0604020202020204" pitchFamily="34" charset="0"/>
              </a:rPr>
              <a:t>- Analyse et préparation du projet d’entreprise</a:t>
            </a:r>
          </a:p>
          <a:p>
            <a:pPr lvl="0" algn="just">
              <a:lnSpc>
                <a:spcPct val="107000"/>
              </a:lnSpc>
            </a:pPr>
            <a:r>
              <a:rPr lang="fr-FR" dirty="0">
                <a:effectLst/>
                <a:latin typeface="Arial" panose="020B0604020202020204" pitchFamily="34" charset="0"/>
                <a:ea typeface="Calibri" panose="020F0502020204030204" pitchFamily="34" charset="0"/>
                <a:cs typeface="Arial" panose="020B0604020202020204" pitchFamily="34" charset="0"/>
              </a:rPr>
              <a:t>- Elaboration d’un plan d’affaires</a:t>
            </a:r>
          </a:p>
          <a:p>
            <a:pPr lvl="0" algn="just">
              <a:lnSpc>
                <a:spcPct val="107000"/>
              </a:lnSpc>
            </a:pPr>
            <a:r>
              <a:rPr lang="fr-FR" dirty="0">
                <a:latin typeface="Arial" panose="020B0604020202020204" pitchFamily="34" charset="0"/>
                <a:ea typeface="Calibri" panose="020F0502020204030204" pitchFamily="34" charset="0"/>
                <a:cs typeface="Arial" panose="020B0604020202020204" pitchFamily="34" charset="0"/>
              </a:rPr>
              <a:t>- Budget prévisionnel</a:t>
            </a:r>
          </a:p>
          <a:p>
            <a:pPr lvl="0" algn="just">
              <a:lnSpc>
                <a:spcPct val="107000"/>
              </a:lnSpc>
            </a:pPr>
            <a:r>
              <a:rPr lang="fr-FR" dirty="0">
                <a:latin typeface="Arial" panose="020B0604020202020204" pitchFamily="34" charset="0"/>
                <a:ea typeface="Calibri" panose="020F0502020204030204" pitchFamily="34" charset="0"/>
                <a:cs typeface="Arial" panose="020B0604020202020204" pitchFamily="34" charset="0"/>
              </a:rPr>
              <a:t>- Suivi du projet d’entreprise</a:t>
            </a:r>
            <a:endParaRPr lang="fr-FR"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2" descr="L'importance de l'investissement dans l'économie - Financière foch">
            <a:extLst>
              <a:ext uri="{FF2B5EF4-FFF2-40B4-BE49-F238E27FC236}">
                <a16:creationId xmlns:a16="http://schemas.microsoft.com/office/drawing/2014/main" id="{184AEE78-B2A0-2785-DE72-4A140F939A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69" r="14853"/>
          <a:stretch/>
        </p:blipFill>
        <p:spPr bwMode="auto">
          <a:xfrm>
            <a:off x="0" y="1274976"/>
            <a:ext cx="6096000" cy="558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6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5E4A09-E854-0995-DB16-BF3374F020D6}"/>
              </a:ext>
            </a:extLst>
          </p:cNvPr>
          <p:cNvSpPr>
            <a:spLocks noGrp="1"/>
          </p:cNvSpPr>
          <p:nvPr>
            <p:ph type="sldNum" sz="quarter" idx="12"/>
          </p:nvPr>
        </p:nvSpPr>
        <p:spPr/>
        <p:txBody>
          <a:bodyPr/>
          <a:lstStyle/>
          <a:p>
            <a:fld id="{A889B1F5-7678-4285-8290-F86BCF6683DE}" type="slidenum">
              <a:rPr lang="fr-CI" sz="1400" smtClean="0">
                <a:solidFill>
                  <a:schemeClr val="tx1"/>
                </a:solidFill>
              </a:rPr>
              <a:t>21</a:t>
            </a:fld>
            <a:endParaRPr lang="fr-CI" sz="1400" dirty="0">
              <a:solidFill>
                <a:schemeClr val="tx1"/>
              </a:solidFill>
            </a:endParaRPr>
          </a:p>
        </p:txBody>
      </p:sp>
      <p:pic>
        <p:nvPicPr>
          <p:cNvPr id="6" name="Image 5">
            <a:extLst>
              <a:ext uri="{FF2B5EF4-FFF2-40B4-BE49-F238E27FC236}">
                <a16:creationId xmlns:a16="http://schemas.microsoft.com/office/drawing/2014/main" id="{55D77B1F-3568-10D1-482B-D75FDBDD7A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7" y="181893"/>
            <a:ext cx="2749986" cy="525644"/>
          </a:xfrm>
          <a:prstGeom prst="rect">
            <a:avLst/>
          </a:prstGeom>
          <a:noFill/>
          <a:ln>
            <a:noFill/>
          </a:ln>
        </p:spPr>
      </p:pic>
      <p:sp>
        <p:nvSpPr>
          <p:cNvPr id="10" name="ZoneTexte 9">
            <a:extLst>
              <a:ext uri="{FF2B5EF4-FFF2-40B4-BE49-F238E27FC236}">
                <a16:creationId xmlns:a16="http://schemas.microsoft.com/office/drawing/2014/main" id="{3492649F-AEB1-6248-0913-BC25E8BB5D95}"/>
              </a:ext>
            </a:extLst>
          </p:cNvPr>
          <p:cNvSpPr txBox="1"/>
          <p:nvPr/>
        </p:nvSpPr>
        <p:spPr>
          <a:xfrm>
            <a:off x="3172050" y="386546"/>
            <a:ext cx="7923333" cy="641981"/>
          </a:xfrm>
          <a:prstGeom prst="rect">
            <a:avLst/>
          </a:prstGeom>
          <a:noFill/>
        </p:spPr>
        <p:txBody>
          <a:bodyPr wrap="square">
            <a:spAutoFit/>
          </a:bodyPr>
          <a:lstStyle/>
          <a:p>
            <a:pPr algn="ctr"/>
            <a:r>
              <a:rPr lang="fr-CI" sz="3600" b="1" dirty="0">
                <a:solidFill>
                  <a:srgbClr val="0070C0"/>
                </a:solidFill>
                <a:latin typeface="Arial" panose="020B0604020202020204" pitchFamily="34" charset="0"/>
                <a:cs typeface="Arial" panose="020B0604020202020204" pitchFamily="34" charset="0"/>
              </a:rPr>
              <a:t>Conseil en Ingénierie Financière</a:t>
            </a:r>
          </a:p>
        </p:txBody>
      </p:sp>
      <p:sp>
        <p:nvSpPr>
          <p:cNvPr id="11" name="ZoneTexte 10">
            <a:extLst>
              <a:ext uri="{FF2B5EF4-FFF2-40B4-BE49-F238E27FC236}">
                <a16:creationId xmlns:a16="http://schemas.microsoft.com/office/drawing/2014/main" id="{34CB715A-A7F1-1925-6856-C06D67F04196}"/>
              </a:ext>
            </a:extLst>
          </p:cNvPr>
          <p:cNvSpPr txBox="1"/>
          <p:nvPr/>
        </p:nvSpPr>
        <p:spPr>
          <a:xfrm>
            <a:off x="207891" y="1256219"/>
            <a:ext cx="5526482" cy="1698607"/>
          </a:xfrm>
          <a:prstGeom prst="rect">
            <a:avLst/>
          </a:prstGeom>
          <a:noFill/>
          <a:ln>
            <a:solidFill>
              <a:srgbClr val="0070C0"/>
            </a:solidFill>
          </a:ln>
        </p:spPr>
        <p:txBody>
          <a:bodyPr wrap="square" rtlCol="0">
            <a:spAutoFit/>
          </a:bodyPr>
          <a:lstStyle/>
          <a:p>
            <a:r>
              <a:rPr lang="fr-CI" sz="2400" b="1" dirty="0">
                <a:solidFill>
                  <a:schemeClr val="accent2"/>
                </a:solidFill>
                <a:latin typeface="Arial" panose="020B0604020202020204" pitchFamily="34" charset="0"/>
                <a:cs typeface="Arial" panose="020B0604020202020204" pitchFamily="34" charset="0"/>
              </a:rPr>
              <a:t>Structuration financière</a:t>
            </a:r>
          </a:p>
          <a:p>
            <a:r>
              <a:rPr lang="fr-CI" sz="2400" dirty="0">
                <a:latin typeface="Arial" panose="020B0604020202020204" pitchFamily="34" charset="0"/>
                <a:cs typeface="Arial" panose="020B0604020202020204" pitchFamily="34" charset="0"/>
              </a:rPr>
              <a:t>- </a:t>
            </a:r>
            <a:r>
              <a:rPr lang="fr-CI" dirty="0">
                <a:latin typeface="Arial" panose="020B0604020202020204" pitchFamily="34" charset="0"/>
                <a:cs typeface="Arial" panose="020B0604020202020204" pitchFamily="34" charset="0"/>
              </a:rPr>
              <a:t>Montages financiers</a:t>
            </a:r>
          </a:p>
          <a:p>
            <a:pPr lvl="0" algn="just">
              <a:lnSpc>
                <a:spcPct val="107000"/>
              </a:lnSpc>
            </a:pPr>
            <a:r>
              <a:rPr lang="fr-FR" dirty="0">
                <a:latin typeface="Arial" panose="020B0604020202020204" pitchFamily="34" charset="0"/>
                <a:ea typeface="Calibri" panose="020F0502020204030204" pitchFamily="34" charset="0"/>
                <a:cs typeface="Arial" panose="020B0604020202020204" pitchFamily="34" charset="0"/>
              </a:rPr>
              <a:t>- Valorisation du projet</a:t>
            </a:r>
          </a:p>
          <a:p>
            <a:pPr lvl="0" algn="just">
              <a:lnSpc>
                <a:spcPct val="107000"/>
              </a:lnSpc>
            </a:pPr>
            <a:r>
              <a:rPr lang="fr-FR" dirty="0">
                <a:latin typeface="Arial" panose="020B0604020202020204" pitchFamily="34" charset="0"/>
                <a:ea typeface="Calibri" panose="020F0502020204030204" pitchFamily="34" charset="0"/>
                <a:cs typeface="Arial" panose="020B0604020202020204" pitchFamily="34" charset="0"/>
              </a:rPr>
              <a:t>- Prévision de trésorerie pour le financement</a:t>
            </a:r>
          </a:p>
          <a:p>
            <a:pPr lvl="0" algn="just">
              <a:lnSpc>
                <a:spcPct val="107000"/>
              </a:lnSpc>
            </a:pPr>
            <a:r>
              <a:rPr lang="fr-FR" dirty="0">
                <a:latin typeface="Arial" panose="020B0604020202020204" pitchFamily="34" charset="0"/>
                <a:ea typeface="Calibri" panose="020F0502020204030204" pitchFamily="34" charset="0"/>
                <a:cs typeface="Arial" panose="020B0604020202020204" pitchFamily="34" charset="0"/>
              </a:rPr>
              <a:t>- Négociation auprès des investisseurs</a:t>
            </a:r>
          </a:p>
        </p:txBody>
      </p:sp>
      <p:sp>
        <p:nvSpPr>
          <p:cNvPr id="16" name="ZoneTexte 15">
            <a:extLst>
              <a:ext uri="{FF2B5EF4-FFF2-40B4-BE49-F238E27FC236}">
                <a16:creationId xmlns:a16="http://schemas.microsoft.com/office/drawing/2014/main" id="{0EE1E5A3-1668-EC79-DE00-4BDF9E857DF2}"/>
              </a:ext>
            </a:extLst>
          </p:cNvPr>
          <p:cNvSpPr txBox="1"/>
          <p:nvPr/>
        </p:nvSpPr>
        <p:spPr>
          <a:xfrm>
            <a:off x="197762" y="3603819"/>
            <a:ext cx="5526482" cy="2277162"/>
          </a:xfrm>
          <a:prstGeom prst="rect">
            <a:avLst/>
          </a:prstGeom>
          <a:noFill/>
          <a:ln>
            <a:solidFill>
              <a:schemeClr val="accent1"/>
            </a:solidFill>
          </a:ln>
        </p:spPr>
        <p:txBody>
          <a:bodyPr wrap="square">
            <a:spAutoFit/>
          </a:bodyPr>
          <a:lstStyle/>
          <a:p>
            <a:pPr lvl="0" algn="just">
              <a:lnSpc>
                <a:spcPct val="107000"/>
              </a:lnSpc>
            </a:pPr>
            <a:r>
              <a:rPr lang="fr-FR" sz="2400" b="1" dirty="0">
                <a:solidFill>
                  <a:schemeClr val="accent2"/>
                </a:solidFill>
                <a:latin typeface="Arial" panose="020B0604020202020204" pitchFamily="34" charset="0"/>
                <a:ea typeface="Calibri" panose="020F0502020204030204" pitchFamily="34" charset="0"/>
                <a:cs typeface="Arial" panose="020B0604020202020204" pitchFamily="34" charset="0"/>
              </a:rPr>
              <a:t>Fusion - Acquisition - Cession</a:t>
            </a:r>
          </a:p>
          <a:p>
            <a:pPr algn="just">
              <a:lnSpc>
                <a:spcPct val="107000"/>
              </a:lnSpc>
            </a:pPr>
            <a:r>
              <a:rPr lang="fr-FR" sz="2000" dirty="0">
                <a:latin typeface="Arial" panose="020B0604020202020204" pitchFamily="34" charset="0"/>
                <a:ea typeface="Calibri" panose="020F0502020204030204" pitchFamily="34" charset="0"/>
                <a:cs typeface="Arial" panose="020B0604020202020204" pitchFamily="34" charset="0"/>
              </a:rPr>
              <a:t>-   </a:t>
            </a:r>
            <a:r>
              <a:rPr lang="fr-FR" dirty="0">
                <a:latin typeface="Arial" panose="020B0604020202020204" pitchFamily="34" charset="0"/>
                <a:ea typeface="Calibri" panose="020F0502020204030204" pitchFamily="34" charset="0"/>
                <a:cs typeface="Arial" panose="020B0604020202020204" pitchFamily="34" charset="0"/>
              </a:rPr>
              <a:t>Assistance dans la préparation des documents de référence</a:t>
            </a:r>
          </a:p>
          <a:p>
            <a:pPr marL="342900" lvl="0" indent="-342900" algn="just">
              <a:lnSpc>
                <a:spcPct val="107000"/>
              </a:lnSpc>
              <a:buFontTx/>
              <a:buChar char="-"/>
            </a:pPr>
            <a:r>
              <a:rPr lang="fr-FR" dirty="0">
                <a:latin typeface="Arial" panose="020B0604020202020204" pitchFamily="34" charset="0"/>
                <a:ea typeface="Calibri" panose="020F0502020204030204" pitchFamily="34" charset="0"/>
                <a:cs typeface="Arial" panose="020B0604020202020204" pitchFamily="34" charset="0"/>
              </a:rPr>
              <a:t>Identification et sélection des cibles ou investisseurs</a:t>
            </a:r>
          </a:p>
          <a:p>
            <a:pPr marL="342900" lvl="0" indent="-342900" algn="just">
              <a:lnSpc>
                <a:spcPct val="107000"/>
              </a:lnSpc>
              <a:buFontTx/>
              <a:buChar char="-"/>
            </a:pPr>
            <a:r>
              <a:rPr lang="fr-FR" dirty="0">
                <a:latin typeface="Arial" panose="020B0604020202020204" pitchFamily="34" charset="0"/>
                <a:ea typeface="Calibri" panose="020F0502020204030204" pitchFamily="34" charset="0"/>
                <a:cs typeface="Arial" panose="020B0604020202020204" pitchFamily="34" charset="0"/>
              </a:rPr>
              <a:t>Conseil durant les différentes phases de négociation</a:t>
            </a:r>
          </a:p>
        </p:txBody>
      </p:sp>
      <p:pic>
        <p:nvPicPr>
          <p:cNvPr id="2" name="Picture 2" descr="Cool &amp; Workers V2">
            <a:extLst>
              <a:ext uri="{FF2B5EF4-FFF2-40B4-BE49-F238E27FC236}">
                <a16:creationId xmlns:a16="http://schemas.microsoft.com/office/drawing/2014/main" id="{3C30A10F-1913-9D31-C825-4ED9913D4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851" y="1794299"/>
            <a:ext cx="6163384" cy="492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02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5E4A09-E854-0995-DB16-BF3374F020D6}"/>
              </a:ext>
            </a:extLst>
          </p:cNvPr>
          <p:cNvSpPr>
            <a:spLocks noGrp="1"/>
          </p:cNvSpPr>
          <p:nvPr>
            <p:ph type="sldNum" sz="quarter" idx="12"/>
          </p:nvPr>
        </p:nvSpPr>
        <p:spPr/>
        <p:txBody>
          <a:bodyPr/>
          <a:lstStyle/>
          <a:p>
            <a:fld id="{A889B1F5-7678-4285-8290-F86BCF6683DE}" type="slidenum">
              <a:rPr lang="fr-CI" sz="1400" smtClean="0">
                <a:solidFill>
                  <a:schemeClr val="tx1"/>
                </a:solidFill>
              </a:rPr>
              <a:t>22</a:t>
            </a:fld>
            <a:endParaRPr lang="fr-CI" sz="1400" dirty="0">
              <a:solidFill>
                <a:schemeClr val="tx1"/>
              </a:solidFill>
            </a:endParaRPr>
          </a:p>
        </p:txBody>
      </p:sp>
      <p:pic>
        <p:nvPicPr>
          <p:cNvPr id="6" name="Image 5">
            <a:extLst>
              <a:ext uri="{FF2B5EF4-FFF2-40B4-BE49-F238E27FC236}">
                <a16:creationId xmlns:a16="http://schemas.microsoft.com/office/drawing/2014/main" id="{55D77B1F-3568-10D1-482B-D75FDBDD7A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17" y="181893"/>
            <a:ext cx="2749986" cy="525644"/>
          </a:xfrm>
          <a:prstGeom prst="rect">
            <a:avLst/>
          </a:prstGeom>
          <a:noFill/>
          <a:ln>
            <a:noFill/>
          </a:ln>
        </p:spPr>
      </p:pic>
      <p:sp>
        <p:nvSpPr>
          <p:cNvPr id="10" name="ZoneTexte 9">
            <a:extLst>
              <a:ext uri="{FF2B5EF4-FFF2-40B4-BE49-F238E27FC236}">
                <a16:creationId xmlns:a16="http://schemas.microsoft.com/office/drawing/2014/main" id="{3492649F-AEB1-6248-0913-BC25E8BB5D95}"/>
              </a:ext>
            </a:extLst>
          </p:cNvPr>
          <p:cNvSpPr txBox="1"/>
          <p:nvPr/>
        </p:nvSpPr>
        <p:spPr>
          <a:xfrm>
            <a:off x="3990372" y="208663"/>
            <a:ext cx="6093068" cy="646331"/>
          </a:xfrm>
          <a:prstGeom prst="rect">
            <a:avLst/>
          </a:prstGeom>
          <a:noFill/>
        </p:spPr>
        <p:txBody>
          <a:bodyPr wrap="square">
            <a:spAutoFit/>
          </a:bodyPr>
          <a:lstStyle/>
          <a:p>
            <a:pPr algn="ctr"/>
            <a:r>
              <a:rPr lang="fr-CI" sz="3600" b="1" dirty="0">
                <a:solidFill>
                  <a:srgbClr val="0070C0"/>
                </a:solidFill>
                <a:latin typeface="Arial" panose="020B0604020202020204" pitchFamily="34" charset="0"/>
                <a:cs typeface="Arial" panose="020B0604020202020204" pitchFamily="34" charset="0"/>
              </a:rPr>
              <a:t>Etudes et Formations </a:t>
            </a:r>
          </a:p>
        </p:txBody>
      </p:sp>
      <p:sp>
        <p:nvSpPr>
          <p:cNvPr id="11" name="ZoneTexte 10">
            <a:extLst>
              <a:ext uri="{FF2B5EF4-FFF2-40B4-BE49-F238E27FC236}">
                <a16:creationId xmlns:a16="http://schemas.microsoft.com/office/drawing/2014/main" id="{34CB715A-A7F1-1925-6856-C06D67F04196}"/>
              </a:ext>
            </a:extLst>
          </p:cNvPr>
          <p:cNvSpPr txBox="1"/>
          <p:nvPr/>
        </p:nvSpPr>
        <p:spPr>
          <a:xfrm>
            <a:off x="5685421" y="4313667"/>
            <a:ext cx="5850357" cy="1355115"/>
          </a:xfrm>
          <a:prstGeom prst="rect">
            <a:avLst/>
          </a:prstGeom>
          <a:noFill/>
          <a:ln>
            <a:solidFill>
              <a:srgbClr val="0070C0"/>
            </a:solidFill>
          </a:ln>
        </p:spPr>
        <p:txBody>
          <a:bodyPr wrap="square" rtlCol="0">
            <a:spAutoFit/>
          </a:bodyPr>
          <a:lstStyle/>
          <a:p>
            <a:pPr lvl="0" algn="just">
              <a:lnSpc>
                <a:spcPct val="107000"/>
              </a:lnSpc>
            </a:pPr>
            <a:r>
              <a:rPr lang="fr-FR" sz="2400" b="1" dirty="0">
                <a:solidFill>
                  <a:schemeClr val="accent2"/>
                </a:solidFill>
                <a:latin typeface="Arial" panose="020B0604020202020204" pitchFamily="34" charset="0"/>
                <a:ea typeface="Calibri" panose="020F0502020204030204" pitchFamily="34" charset="0"/>
                <a:cs typeface="Arial" panose="020B0604020202020204" pitchFamily="34" charset="0"/>
              </a:rPr>
              <a:t>Formations</a:t>
            </a:r>
            <a:endParaRPr lang="fr-FR"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Administrateurs</a:t>
            </a: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Membres de la Direction générale</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Personnel d’entreprise</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0EE1E5A3-1668-EC79-DE00-4BDF9E857DF2}"/>
              </a:ext>
            </a:extLst>
          </p:cNvPr>
          <p:cNvSpPr txBox="1"/>
          <p:nvPr/>
        </p:nvSpPr>
        <p:spPr>
          <a:xfrm>
            <a:off x="5685421" y="1533411"/>
            <a:ext cx="5850357" cy="1947841"/>
          </a:xfrm>
          <a:prstGeom prst="rect">
            <a:avLst/>
          </a:prstGeom>
          <a:noFill/>
          <a:ln>
            <a:solidFill>
              <a:schemeClr val="accent1"/>
            </a:solidFill>
          </a:ln>
        </p:spPr>
        <p:txBody>
          <a:bodyPr wrap="square">
            <a:spAutoFit/>
          </a:bodyPr>
          <a:lstStyle/>
          <a:p>
            <a:pPr lvl="0" algn="just">
              <a:lnSpc>
                <a:spcPct val="107000"/>
              </a:lnSpc>
            </a:pPr>
            <a:r>
              <a:rPr lang="fr-FR"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 Etudes </a:t>
            </a:r>
            <a:endParaRPr lang="fr-FR" sz="2400" b="1"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Montage des dossiers d’agrément bancaire</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Elaboration de dossiers de demande d’autorisation préalable </a:t>
            </a:r>
          </a:p>
          <a:p>
            <a:pPr marL="342900" lvl="0" indent="-342900" algn="just">
              <a:lnSpc>
                <a:spcPct val="107000"/>
              </a:lnSpc>
              <a:buFont typeface="Calibri" panose="020F0502020204030204" pitchFamily="34" charset="0"/>
              <a:buChar char="-"/>
            </a:pPr>
            <a:r>
              <a:rPr lang="fr-FR" dirty="0">
                <a:latin typeface="Arial" panose="020B0604020202020204" pitchFamily="34" charset="0"/>
                <a:ea typeface="Calibri" panose="020F0502020204030204" pitchFamily="34" charset="0"/>
                <a:cs typeface="Arial" panose="020B0604020202020204" pitchFamily="34" charset="0"/>
              </a:rPr>
              <a:t>Elaboration de business plan</a:t>
            </a:r>
            <a:endParaRPr lang="fr-CI"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dirty="0">
                <a:effectLst/>
                <a:latin typeface="Arial" panose="020B0604020202020204" pitchFamily="34" charset="0"/>
                <a:ea typeface="Calibri" panose="020F0502020204030204" pitchFamily="34" charset="0"/>
                <a:cs typeface="Arial" panose="020B0604020202020204" pitchFamily="34" charset="0"/>
              </a:rPr>
              <a:t>Diverses études financières</a:t>
            </a:r>
            <a:endParaRPr lang="fr-CI"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Pilotez votre entreprise">
            <a:extLst>
              <a:ext uri="{FF2B5EF4-FFF2-40B4-BE49-F238E27FC236}">
                <a16:creationId xmlns:a16="http://schemas.microsoft.com/office/drawing/2014/main" id="{35263B54-B8F4-A5DA-C590-30AB67602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7914"/>
            <a:ext cx="5155096" cy="590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6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48079C8-BCAE-A4A6-9BB4-AE6AFBD869FB}"/>
              </a:ext>
            </a:extLst>
          </p:cNvPr>
          <p:cNvSpPr txBox="1"/>
          <p:nvPr/>
        </p:nvSpPr>
        <p:spPr>
          <a:xfrm>
            <a:off x="0" y="25873"/>
            <a:ext cx="12192000" cy="6832127"/>
          </a:xfrm>
          <a:prstGeom prst="rect">
            <a:avLst/>
          </a:prstGeom>
          <a:solidFill>
            <a:schemeClr val="accent2">
              <a:lumMod val="60000"/>
              <a:lumOff val="40000"/>
            </a:schemeClr>
          </a:solidFill>
        </p:spPr>
        <p:txBody>
          <a:bodyPr wrap="square">
            <a:spAutoFit/>
          </a:bodyPr>
          <a:lstStyle/>
          <a:p>
            <a:pPr algn="ctr">
              <a:lnSpc>
                <a:spcPct val="107000"/>
              </a:lnSpc>
              <a:spcAft>
                <a:spcPts val="800"/>
              </a:spcAft>
            </a:pP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3600" b="1" dirty="0">
                <a:solidFill>
                  <a:srgbClr val="0070C0"/>
                </a:solidFill>
                <a:latin typeface="Arial" panose="020B0604020202020204" pitchFamily="34" charset="0"/>
                <a:ea typeface="Times New Roman" panose="02020603050405020304" pitchFamily="18" charset="0"/>
                <a:cs typeface="Arial" panose="020B0604020202020204" pitchFamily="34" charset="0"/>
              </a:rPr>
              <a:t>Notre équipe</a:t>
            </a:r>
          </a:p>
          <a:p>
            <a:pPr algn="just">
              <a:lnSpc>
                <a:spcPct val="107000"/>
              </a:lnSpc>
              <a:spcAft>
                <a:spcPts val="800"/>
              </a:spcAft>
            </a:pPr>
            <a:endParaRPr lang="fr-FR"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Nos experts vous apportent leurs compétences pluridisciplinaires. </a:t>
            </a:r>
            <a:r>
              <a:rPr lang="fr-FR" sz="2000" dirty="0">
                <a:effectLst/>
                <a:latin typeface="Arial" panose="020B0604020202020204" pitchFamily="34" charset="0"/>
                <a:ea typeface="Calibri" panose="020F0502020204030204" pitchFamily="34" charset="0"/>
                <a:cs typeface="Arial" panose="020B0604020202020204" pitchFamily="34" charset="0"/>
              </a:rPr>
              <a:t>Notre équipe multisectorielle regorge de cadres talentueux dans la gestion des risques, le management, le droit, la stratégie, la finance, la conformité réglementaire etc.</a:t>
            </a:r>
          </a:p>
          <a:p>
            <a:pPr algn="just">
              <a:lnSpc>
                <a:spcPct val="107000"/>
              </a:lnSpc>
              <a:spcAft>
                <a:spcPts val="8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Ainsi, nos </a:t>
            </a:r>
            <a:r>
              <a:rPr lang="fr-FR" sz="2000" dirty="0">
                <a:latin typeface="Arial" panose="020B0604020202020204" pitchFamily="34" charset="0"/>
                <a:ea typeface="Times New Roman" panose="02020603050405020304" pitchFamily="18" charset="0"/>
                <a:cs typeface="Arial" panose="020B0604020202020204" pitchFamily="34" charset="0"/>
              </a:rPr>
              <a:t>consultants </a:t>
            </a:r>
            <a:r>
              <a:rPr lang="fr-FR" sz="2000" dirty="0">
                <a:effectLst/>
                <a:latin typeface="Arial" panose="020B0604020202020204" pitchFamily="34" charset="0"/>
                <a:ea typeface="Times New Roman" panose="02020603050405020304" pitchFamily="18" charset="0"/>
                <a:cs typeface="Arial" panose="020B0604020202020204" pitchFamily="34" charset="0"/>
              </a:rPr>
              <a:t>sont hautement qualifiés et maitrisent parfaitement la règlementation et l’environnement africain et international.</a:t>
            </a:r>
            <a:endParaRPr lang="fr-CI"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latin typeface="Arial" panose="020B0604020202020204" pitchFamily="34" charset="0"/>
              <a:ea typeface="Calibri" panose="020F0502020204030204" pitchFamily="34" charset="0"/>
              <a:cs typeface="Arial" panose="020B0604020202020204" pitchFamily="34" charset="0"/>
            </a:endParaRPr>
          </a:p>
        </p:txBody>
      </p:sp>
      <p:pic>
        <p:nvPicPr>
          <p:cNvPr id="9" name="Image 8">
            <a:extLst>
              <a:ext uri="{FF2B5EF4-FFF2-40B4-BE49-F238E27FC236}">
                <a16:creationId xmlns:a16="http://schemas.microsoft.com/office/drawing/2014/main" id="{8AEA8BB5-71B1-EF26-DEDF-C8AFA04F32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83" y="158261"/>
            <a:ext cx="2749986" cy="543229"/>
          </a:xfrm>
          <a:prstGeom prst="rect">
            <a:avLst/>
          </a:prstGeom>
          <a:noFill/>
          <a:ln>
            <a:noFill/>
          </a:ln>
        </p:spPr>
      </p:pic>
      <p:pic>
        <p:nvPicPr>
          <p:cNvPr id="11" name="Picture 2" descr="Photo libre de droit de Jeunes Gens Daffaires Créatifs Se Rencontrant Au  Bureau banque d'images et plus d'images libres de droit de Travail d'équipe  - iStock">
            <a:extLst>
              <a:ext uri="{FF2B5EF4-FFF2-40B4-BE49-F238E27FC236}">
                <a16:creationId xmlns:a16="http://schemas.microsoft.com/office/drawing/2014/main" id="{0B687DF4-5993-FFB6-A4DF-815C5B614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367" y="3237875"/>
            <a:ext cx="7053692" cy="362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1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F73C5B9-5533-8CD6-977D-2944F31DF7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588" y="326155"/>
            <a:ext cx="6312889" cy="1247041"/>
          </a:xfrm>
          <a:prstGeom prst="rect">
            <a:avLst/>
          </a:prstGeom>
          <a:noFill/>
          <a:ln>
            <a:noFill/>
          </a:ln>
        </p:spPr>
      </p:pic>
      <p:sp>
        <p:nvSpPr>
          <p:cNvPr id="6" name="ZoneTexte 5">
            <a:extLst>
              <a:ext uri="{FF2B5EF4-FFF2-40B4-BE49-F238E27FC236}">
                <a16:creationId xmlns:a16="http://schemas.microsoft.com/office/drawing/2014/main" id="{1840624F-1DA6-0D61-36F5-56905CA12C0C}"/>
              </a:ext>
            </a:extLst>
          </p:cNvPr>
          <p:cNvSpPr txBox="1"/>
          <p:nvPr/>
        </p:nvSpPr>
        <p:spPr>
          <a:xfrm>
            <a:off x="228600" y="189651"/>
            <a:ext cx="11734800" cy="6478697"/>
          </a:xfrm>
          <a:prstGeom prst="rect">
            <a:avLst/>
          </a:prstGeom>
          <a:noFill/>
          <a:ln>
            <a:solidFill>
              <a:srgbClr val="0070C0"/>
            </a:solidFill>
          </a:ln>
        </p:spPr>
        <p:txBody>
          <a:bodyPr wrap="square" rtlCol="0">
            <a:spAutoFit/>
          </a:bodyPr>
          <a:lstStyle/>
          <a:p>
            <a:pPr algn="ctr"/>
            <a:endParaRPr lang="fr-CI" sz="3600" b="1" dirty="0">
              <a:solidFill>
                <a:schemeClr val="accent2"/>
              </a:solidFill>
              <a:latin typeface="Arial" panose="020B0604020202020204" pitchFamily="34" charset="0"/>
              <a:cs typeface="Arial" panose="020B0604020202020204" pitchFamily="34" charset="0"/>
            </a:endParaRPr>
          </a:p>
          <a:p>
            <a:pPr algn="ctr"/>
            <a:endParaRPr lang="fr-CI" sz="3600" b="1" dirty="0">
              <a:solidFill>
                <a:schemeClr val="accent2"/>
              </a:solidFill>
              <a:latin typeface="Arial" panose="020B0604020202020204" pitchFamily="34" charset="0"/>
              <a:cs typeface="Arial" panose="020B0604020202020204" pitchFamily="34" charset="0"/>
            </a:endParaRPr>
          </a:p>
          <a:p>
            <a:pPr algn="ctr"/>
            <a:endParaRPr lang="fr-CI" sz="3600" b="1" dirty="0">
              <a:solidFill>
                <a:schemeClr val="accent2"/>
              </a:solidFill>
              <a:latin typeface="Arial" panose="020B0604020202020204" pitchFamily="34" charset="0"/>
              <a:cs typeface="Arial" panose="020B0604020202020204" pitchFamily="34" charset="0"/>
            </a:endParaRPr>
          </a:p>
          <a:p>
            <a:pPr algn="ctr"/>
            <a:endParaRPr lang="fr-CI" sz="3600" b="1" dirty="0">
              <a:solidFill>
                <a:schemeClr val="accent2"/>
              </a:solidFill>
              <a:latin typeface="Arial" panose="020B0604020202020204" pitchFamily="34" charset="0"/>
              <a:cs typeface="Arial" panose="020B0604020202020204" pitchFamily="34" charset="0"/>
            </a:endParaRPr>
          </a:p>
          <a:p>
            <a:pPr algn="ctr"/>
            <a:r>
              <a:rPr lang="fr-CI" sz="3600" b="1" dirty="0">
                <a:solidFill>
                  <a:schemeClr val="accent2"/>
                </a:solidFill>
                <a:latin typeface="Arial" panose="020B0604020202020204" pitchFamily="34" charset="0"/>
                <a:cs typeface="Arial" panose="020B0604020202020204" pitchFamily="34" charset="0"/>
              </a:rPr>
              <a:t>Besoin de nos services? </a:t>
            </a:r>
          </a:p>
          <a:p>
            <a:pPr algn="ctr"/>
            <a:r>
              <a:rPr lang="fr-CI" sz="3600" b="1">
                <a:solidFill>
                  <a:schemeClr val="accent2"/>
                </a:solidFill>
                <a:latin typeface="Arial" panose="020B0604020202020204" pitchFamily="34" charset="0"/>
                <a:cs typeface="Arial" panose="020B0604020202020204" pitchFamily="34" charset="0"/>
              </a:rPr>
              <a:t>Contactez-nous :</a:t>
            </a:r>
            <a:endParaRPr lang="fr-CI" sz="3600" b="1" dirty="0">
              <a:solidFill>
                <a:schemeClr val="accent2"/>
              </a:solidFill>
              <a:latin typeface="Arial" panose="020B0604020202020204" pitchFamily="34" charset="0"/>
              <a:cs typeface="Arial" panose="020B0604020202020204" pitchFamily="34" charset="0"/>
            </a:endParaRPr>
          </a:p>
          <a:p>
            <a:pPr algn="ctr">
              <a:lnSpc>
                <a:spcPct val="107000"/>
              </a:lnSpc>
              <a:spcAft>
                <a:spcPts val="800"/>
              </a:spcAft>
            </a:pPr>
            <a:r>
              <a:rPr lang="fr-FR" sz="2800" b="1" dirty="0">
                <a:effectLst/>
                <a:latin typeface="Arial" panose="020B0604020202020204" pitchFamily="34" charset="0"/>
                <a:ea typeface="Times New Roman" panose="02020603050405020304" pitchFamily="18" charset="0"/>
                <a:cs typeface="Arial" panose="020B0604020202020204" pitchFamily="34" charset="0"/>
              </a:rPr>
              <a:t>Abidjan Cocody</a:t>
            </a:r>
            <a:endParaRPr lang="fr-CI" sz="28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fr-FR" sz="2800" b="1" dirty="0">
                <a:effectLst/>
                <a:latin typeface="Arial" panose="020B0604020202020204" pitchFamily="34" charset="0"/>
                <a:ea typeface="Times New Roman" panose="02020603050405020304" pitchFamily="18" charset="0"/>
                <a:cs typeface="Arial" panose="020B0604020202020204" pitchFamily="34" charset="0"/>
              </a:rPr>
              <a:t>17 BP 1127 Abidjan 17</a:t>
            </a:r>
            <a:endParaRPr lang="fr-CI" sz="28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fr-FR" sz="2800" b="1" dirty="0">
                <a:effectLst/>
                <a:latin typeface="Arial" panose="020B0604020202020204" pitchFamily="34" charset="0"/>
                <a:ea typeface="Times New Roman" panose="02020603050405020304" pitchFamily="18" charset="0"/>
                <a:cs typeface="Arial" panose="020B0604020202020204" pitchFamily="34" charset="0"/>
              </a:rPr>
              <a:t>+225 05 84 29 01 71</a:t>
            </a:r>
            <a:endParaRPr lang="fr-CI" sz="28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fr-FR" sz="2800" b="1" dirty="0">
                <a:effectLst/>
                <a:latin typeface="Arial" panose="020B0604020202020204" pitchFamily="34" charset="0"/>
                <a:ea typeface="Times New Roman" panose="02020603050405020304" pitchFamily="18" charset="0"/>
                <a:cs typeface="Arial" panose="020B0604020202020204" pitchFamily="34" charset="0"/>
                <a:hlinkClick r:id="rId3"/>
              </a:rPr>
              <a:t>infos@cabinetlead.com</a:t>
            </a:r>
            <a:endParaRPr lang="fr-FR" sz="28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fr-FR" sz="2800" b="1" dirty="0">
                <a:latin typeface="Arial" panose="020B0604020202020204" pitchFamily="34" charset="0"/>
                <a:ea typeface="Calibri" panose="020F0502020204030204" pitchFamily="34" charset="0"/>
                <a:cs typeface="Arial" panose="020B0604020202020204" pitchFamily="34" charset="0"/>
                <a:hlinkClick r:id="rId4"/>
              </a:rPr>
              <a:t>www.cabinetlead.com</a:t>
            </a:r>
            <a:endParaRPr lang="fr-FR" sz="28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fr-CI"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395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202F02-A86A-F0FC-D29E-19E696188AA5}"/>
              </a:ext>
            </a:extLst>
          </p:cNvPr>
          <p:cNvSpPr>
            <a:spLocks noGrp="1"/>
          </p:cNvSpPr>
          <p:nvPr>
            <p:ph idx="1"/>
          </p:nvPr>
        </p:nvSpPr>
        <p:spPr>
          <a:xfrm>
            <a:off x="3291816" y="269712"/>
            <a:ext cx="8617057" cy="6389278"/>
          </a:xfrm>
          <a:solidFill>
            <a:schemeClr val="accent2">
              <a:lumMod val="60000"/>
              <a:lumOff val="40000"/>
            </a:schemeClr>
          </a:solidFill>
        </p:spPr>
        <p:txBody>
          <a:bodyPr/>
          <a:lstStyle/>
          <a:p>
            <a:pPr algn="just">
              <a:lnSpc>
                <a:spcPct val="107000"/>
              </a:lnSpc>
              <a:spcAft>
                <a:spcPts val="800"/>
              </a:spcAft>
            </a:pP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ctr">
              <a:lnSpc>
                <a:spcPct val="107000"/>
              </a:lnSpc>
              <a:spcAft>
                <a:spcPts val="800"/>
              </a:spcAft>
              <a:buNone/>
            </a:pPr>
            <a:r>
              <a:rPr lang="fr-FR" sz="36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Le mot de l’Associé – Gérant</a:t>
            </a:r>
          </a:p>
          <a:p>
            <a:pPr algn="just">
              <a:lnSpc>
                <a:spcPct val="107000"/>
              </a:lnSpc>
              <a:spcAft>
                <a:spcPts val="800"/>
              </a:spcAft>
              <a:buFont typeface="Wingdings" panose="05000000000000000000" pitchFamily="2" charset="2"/>
              <a:buChar char="ü"/>
            </a:pPr>
            <a:r>
              <a:rPr lang="fr-FR" sz="2000" dirty="0">
                <a:effectLst/>
                <a:latin typeface="Arial" panose="020B0604020202020204" pitchFamily="34" charset="0"/>
                <a:ea typeface="Times New Roman" panose="02020603050405020304" pitchFamily="18" charset="0"/>
                <a:cs typeface="Arial" panose="020B0604020202020204" pitchFamily="34" charset="0"/>
              </a:rPr>
              <a:t> LEAD CONSULTING est un cabinet de conseils, d’</a:t>
            </a:r>
            <a:r>
              <a:rPr lang="fr-FR" sz="2000" dirty="0">
                <a:latin typeface="Arial" panose="020B0604020202020204" pitchFamily="34" charset="0"/>
                <a:ea typeface="Times New Roman" panose="02020603050405020304" pitchFamily="18" charset="0"/>
                <a:cs typeface="Arial" panose="020B0604020202020204" pitchFamily="34" charset="0"/>
              </a:rPr>
              <a:t>é</a:t>
            </a:r>
            <a:r>
              <a:rPr lang="fr-FR" sz="2000" dirty="0">
                <a:effectLst/>
                <a:latin typeface="Arial" panose="020B0604020202020204" pitchFamily="34" charset="0"/>
                <a:ea typeface="Times New Roman" panose="02020603050405020304" pitchFamily="18" charset="0"/>
                <a:cs typeface="Arial" panose="020B0604020202020204" pitchFamily="34" charset="0"/>
              </a:rPr>
              <a:t>tudes et de formations créé et animé par des professionnels chevronnés. </a:t>
            </a:r>
            <a:r>
              <a:rPr lang="fr-FR" sz="2000" dirty="0">
                <a:latin typeface="Arial" panose="020B0604020202020204" pitchFamily="34" charset="0"/>
                <a:ea typeface="Times New Roman" panose="02020603050405020304" pitchFamily="18" charset="0"/>
                <a:cs typeface="Arial" panose="020B0604020202020204" pitchFamily="34" charset="0"/>
              </a:rPr>
              <a:t>I</a:t>
            </a:r>
            <a:r>
              <a:rPr lang="fr-FR" sz="2000" dirty="0">
                <a:effectLst/>
                <a:latin typeface="Arial" panose="020B0604020202020204" pitchFamily="34" charset="0"/>
                <a:ea typeface="Times New Roman" panose="02020603050405020304" pitchFamily="18" charset="0"/>
                <a:cs typeface="Arial" panose="020B0604020202020204" pitchFamily="34" charset="0"/>
              </a:rPr>
              <a:t>l est spécialisé dans les services à forte valeur ajoutée aux banques, institutions financières, compagnies d’assurance, grandes entreprises </a:t>
            </a:r>
            <a:r>
              <a:rPr lang="fr-FR" sz="2000" dirty="0">
                <a:latin typeface="Arial" panose="020B0604020202020204" pitchFamily="34" charset="0"/>
                <a:ea typeface="Times New Roman" panose="02020603050405020304" pitchFamily="18" charset="0"/>
                <a:cs typeface="Arial" panose="020B0604020202020204" pitchFamily="34" charset="0"/>
              </a:rPr>
              <a:t>et PME/PMI.</a:t>
            </a:r>
            <a:endParaRPr lang="fr-CI"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ü"/>
            </a:pPr>
            <a:r>
              <a:rPr lang="fr-FR" sz="2000" dirty="0">
                <a:effectLst/>
                <a:latin typeface="Arial" panose="020B0604020202020204" pitchFamily="34" charset="0"/>
                <a:ea typeface="Times New Roman" panose="02020603050405020304" pitchFamily="18" charset="0"/>
                <a:cs typeface="Arial" panose="020B0604020202020204" pitchFamily="34" charset="0"/>
              </a:rPr>
              <a:t> Nous apportons des solutions à nos clients pour leur permettre de croître sainement et atteindre leurs objectifs.</a:t>
            </a:r>
            <a:endParaRPr lang="fr-CI"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ü"/>
            </a:pP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a:effectLst/>
                <a:latin typeface="Arial" panose="020B0604020202020204" pitchFamily="34" charset="0"/>
                <a:ea typeface="Times New Roman" panose="02020603050405020304" pitchFamily="18" charset="0"/>
                <a:cs typeface="Arial" panose="020B0604020202020204" pitchFamily="34" charset="0"/>
              </a:rPr>
              <a:t>Notre expertise reconnue au-delà de nos frontières nous permet d’être une force de propositions dans un environnement en perpétuelle mutation. </a:t>
            </a:r>
            <a:endParaRPr lang="fr-CI"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CI" dirty="0"/>
          </a:p>
        </p:txBody>
      </p:sp>
      <p:pic>
        <p:nvPicPr>
          <p:cNvPr id="4" name="Image 3">
            <a:extLst>
              <a:ext uri="{FF2B5EF4-FFF2-40B4-BE49-F238E27FC236}">
                <a16:creationId xmlns:a16="http://schemas.microsoft.com/office/drawing/2014/main" id="{4E66D5D2-0628-FD0D-FFA3-09B2A784A9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127" y="215810"/>
            <a:ext cx="2677049" cy="549751"/>
          </a:xfrm>
          <a:prstGeom prst="rect">
            <a:avLst/>
          </a:prstGeom>
          <a:noFill/>
          <a:ln>
            <a:noFill/>
          </a:ln>
        </p:spPr>
      </p:pic>
      <p:sp>
        <p:nvSpPr>
          <p:cNvPr id="2" name="Espace réservé du numéro de diapositive 11">
            <a:extLst>
              <a:ext uri="{FF2B5EF4-FFF2-40B4-BE49-F238E27FC236}">
                <a16:creationId xmlns:a16="http://schemas.microsoft.com/office/drawing/2014/main" id="{115DC4CA-F24E-539A-3883-EFC835D400A4}"/>
              </a:ext>
            </a:extLst>
          </p:cNvPr>
          <p:cNvSpPr>
            <a:spLocks noGrp="1"/>
          </p:cNvSpPr>
          <p:nvPr>
            <p:ph type="sldNum" sz="quarter" idx="12"/>
          </p:nvPr>
        </p:nvSpPr>
        <p:spPr>
          <a:xfrm>
            <a:off x="10714383" y="6003844"/>
            <a:ext cx="914400" cy="584444"/>
          </a:xfrm>
        </p:spPr>
        <p:txBody>
          <a:bodyPr/>
          <a:lstStyle/>
          <a:p>
            <a:fld id="{A889B1F5-7678-4285-8290-F86BCF6683DE}" type="slidenum">
              <a:rPr lang="fr-CI" sz="1400" smtClean="0">
                <a:solidFill>
                  <a:schemeClr val="tx1"/>
                </a:solidFill>
              </a:rPr>
              <a:t>3</a:t>
            </a:fld>
            <a:endParaRPr lang="fr-CI" sz="1400" dirty="0">
              <a:solidFill>
                <a:schemeClr val="tx1"/>
              </a:solidFill>
            </a:endParaRPr>
          </a:p>
        </p:txBody>
      </p:sp>
    </p:spTree>
    <p:extLst>
      <p:ext uri="{BB962C8B-B14F-4D97-AF65-F5344CB8AC3E}">
        <p14:creationId xmlns:p14="http://schemas.microsoft.com/office/powerpoint/2010/main" val="63928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9645166D-00E8-09D9-3E95-245CA41C51D5}"/>
              </a:ext>
            </a:extLst>
          </p:cNvPr>
          <p:cNvSpPr>
            <a:spLocks noGrp="1"/>
          </p:cNvSpPr>
          <p:nvPr>
            <p:ph idx="1"/>
          </p:nvPr>
        </p:nvSpPr>
        <p:spPr>
          <a:xfrm>
            <a:off x="-17362" y="1"/>
            <a:ext cx="12192000" cy="6857999"/>
          </a:xfrm>
          <a:solidFill>
            <a:schemeClr val="accent1">
              <a:lumMod val="60000"/>
              <a:lumOff val="40000"/>
            </a:schemeClr>
          </a:solidFill>
        </p:spPr>
        <p:txBody>
          <a:bodyPr/>
          <a:lstStyle/>
          <a:p>
            <a:pPr marL="0" indent="0" algn="ctr">
              <a:buNone/>
            </a:pPr>
            <a:endParaRPr lang="fr-FR" sz="3200" b="1" dirty="0">
              <a:solidFill>
                <a:schemeClr val="accent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r>
              <a:rPr lang="fr-FR" sz="4000" b="1" dirty="0">
                <a:solidFill>
                  <a:schemeClr val="accent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Notre approche</a:t>
            </a:r>
            <a:endParaRPr lang="fr-FR" sz="4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fr-FR" sz="2000" dirty="0">
                <a:effectLst/>
                <a:latin typeface="Arial" panose="020B0604020202020204" pitchFamily="34" charset="0"/>
                <a:ea typeface="Times New Roman" panose="02020603050405020304" pitchFamily="18" charset="0"/>
                <a:cs typeface="Arial" panose="020B0604020202020204" pitchFamily="34" charset="0"/>
              </a:rPr>
              <a:t>Nous privilégions des réponses individualisées aux préoccupations de nos clients en adoptant une méthodologie rigoureuse.</a:t>
            </a:r>
            <a:r>
              <a:rPr lang="fr-FR" sz="2000" b="0" i="0" dirty="0">
                <a:effectLst/>
                <a:latin typeface="Arial" panose="020B0604020202020204" pitchFamily="34" charset="0"/>
                <a:cs typeface="Arial" panose="020B0604020202020204" pitchFamily="34" charset="0"/>
              </a:rPr>
              <a:t> Au regard de votre stratégie, vos objectifs et votre environnement, nos équipes vous apportent des bonnes pratiques et des livrables vous permettant de relever vos défis. Notre approche méthodologique repose sur une démarche sur mesure, orientée vers les clients.</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fr-FR"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CI"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CI" dirty="0"/>
          </a:p>
        </p:txBody>
      </p:sp>
      <p:pic>
        <p:nvPicPr>
          <p:cNvPr id="9" name="Picture 2" descr="businesswoman using laptop while analyzing data at office - sommaire photos et images de collection">
            <a:extLst>
              <a:ext uri="{FF2B5EF4-FFF2-40B4-BE49-F238E27FC236}">
                <a16:creationId xmlns:a16="http://schemas.microsoft.com/office/drawing/2014/main" id="{A591ED12-04E9-AA2A-59F2-A6C7C1958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953" y="2716696"/>
            <a:ext cx="7117795" cy="414130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38C26565-6B71-4852-FF6F-21A797FFDB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35" y="129165"/>
            <a:ext cx="3226176" cy="604433"/>
          </a:xfrm>
          <a:prstGeom prst="rect">
            <a:avLst/>
          </a:prstGeom>
          <a:noFill/>
          <a:ln>
            <a:noFill/>
          </a:ln>
        </p:spPr>
      </p:pic>
      <p:sp>
        <p:nvSpPr>
          <p:cNvPr id="12" name="Espace réservé du numéro de diapositive 11">
            <a:extLst>
              <a:ext uri="{FF2B5EF4-FFF2-40B4-BE49-F238E27FC236}">
                <a16:creationId xmlns:a16="http://schemas.microsoft.com/office/drawing/2014/main" id="{3922E46A-FA4A-D362-AFC5-1D82CE0570D4}"/>
              </a:ext>
            </a:extLst>
          </p:cNvPr>
          <p:cNvSpPr>
            <a:spLocks noGrp="1"/>
          </p:cNvSpPr>
          <p:nvPr>
            <p:ph type="sldNum" sz="quarter" idx="12"/>
          </p:nvPr>
        </p:nvSpPr>
        <p:spPr>
          <a:xfrm>
            <a:off x="10925458" y="6093674"/>
            <a:ext cx="914400" cy="584444"/>
          </a:xfrm>
        </p:spPr>
        <p:txBody>
          <a:bodyPr/>
          <a:lstStyle/>
          <a:p>
            <a:fld id="{A889B1F5-7678-4285-8290-F86BCF6683DE}" type="slidenum">
              <a:rPr lang="fr-CI" sz="1400" smtClean="0">
                <a:solidFill>
                  <a:schemeClr val="tx1"/>
                </a:solidFill>
              </a:rPr>
              <a:t>4</a:t>
            </a:fld>
            <a:endParaRPr lang="fr-CI" sz="1400" dirty="0">
              <a:solidFill>
                <a:schemeClr val="tx1"/>
              </a:solidFill>
            </a:endParaRPr>
          </a:p>
        </p:txBody>
      </p:sp>
    </p:spTree>
    <p:extLst>
      <p:ext uri="{BB962C8B-B14F-4D97-AF65-F5344CB8AC3E}">
        <p14:creationId xmlns:p14="http://schemas.microsoft.com/office/powerpoint/2010/main" val="342774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20B39C17-6D41-FD85-8B1B-9DB3EDC7066C}"/>
              </a:ext>
            </a:extLst>
          </p:cNvPr>
          <p:cNvSpPr txBox="1"/>
          <p:nvPr/>
        </p:nvSpPr>
        <p:spPr>
          <a:xfrm>
            <a:off x="6096000" y="1120675"/>
            <a:ext cx="6087536" cy="4616648"/>
          </a:xfrm>
          <a:prstGeom prst="rect">
            <a:avLst/>
          </a:prstGeom>
          <a:solidFill>
            <a:schemeClr val="accent2">
              <a:lumMod val="60000"/>
              <a:lumOff val="40000"/>
            </a:schemeClr>
          </a:solidFill>
          <a:ln>
            <a:solidFill>
              <a:schemeClr val="bg1"/>
            </a:solidFill>
          </a:ln>
        </p:spPr>
        <p:txBody>
          <a:bodyPr wrap="square" rtlCol="0">
            <a:spAutoFit/>
          </a:bodyPr>
          <a:lstStyle/>
          <a:p>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fr-FR" sz="3600" b="1" dirty="0">
                <a:latin typeface="Arial" panose="020B0604020202020204" pitchFamily="34" charset="0"/>
                <a:ea typeface="Times New Roman" panose="02020603050405020304" pitchFamily="18" charset="0"/>
                <a:cs typeface="Arial" panose="020B0604020202020204" pitchFamily="34" charset="0"/>
              </a:rPr>
              <a:t>Notre vision</a:t>
            </a:r>
          </a:p>
          <a:p>
            <a:pPr algn="ctr"/>
            <a:endParaRPr lang="fr-FR" sz="2000" b="1" dirty="0">
              <a:latin typeface="Arial" panose="020B0604020202020204" pitchFamily="34" charset="0"/>
              <a:ea typeface="Times New Roman" panose="02020603050405020304" pitchFamily="18" charset="0"/>
              <a:cs typeface="Arial" panose="020B0604020202020204" pitchFamily="34" charset="0"/>
            </a:endParaRPr>
          </a:p>
          <a:p>
            <a:pPr algn="just"/>
            <a:r>
              <a:rPr lang="fr-FR" sz="2000" dirty="0">
                <a:latin typeface="Arial" panose="020B0604020202020204" pitchFamily="34" charset="0"/>
                <a:ea typeface="Times New Roman" panose="02020603050405020304" pitchFamily="18" charset="0"/>
                <a:cs typeface="Arial" panose="020B0604020202020204" pitchFamily="34" charset="0"/>
              </a:rPr>
              <a:t>Aider à bâtir des entreprises africaines résilientes et être le leader en matière de conseils financiers en Afrique.</a:t>
            </a:r>
          </a:p>
          <a:p>
            <a:pPr algn="just"/>
            <a:r>
              <a:rPr lang="fr-FR" sz="2000" dirty="0">
                <a:latin typeface="Arial" panose="020B0604020202020204" pitchFamily="34" charset="0"/>
                <a:cs typeface="Arial" panose="020B0604020202020204" pitchFamily="34" charset="0"/>
              </a:rPr>
              <a:t>Lead Consulting aspire</a:t>
            </a:r>
            <a:r>
              <a:rPr lang="fr-FR" sz="2000" b="0" i="0" dirty="0">
                <a:effectLst/>
                <a:latin typeface="Arial" panose="020B0604020202020204" pitchFamily="34" charset="0"/>
                <a:cs typeface="Arial" panose="020B0604020202020204" pitchFamily="34" charset="0"/>
              </a:rPr>
              <a:t> à être le partenaire incontournable de ses clients grâce à la connaissance approfondie de leurs activités. Nous nous plongeons profondément dans votre problématique pour vous apporter des solutions adéquates et assurer </a:t>
            </a:r>
            <a:r>
              <a:rPr lang="fr-FR" sz="2000" dirty="0">
                <a:latin typeface="Arial" panose="020B0604020202020204" pitchFamily="34" charset="0"/>
                <a:cs typeface="Arial" panose="020B0604020202020204" pitchFamily="34" charset="0"/>
              </a:rPr>
              <a:t>votre</a:t>
            </a:r>
            <a:r>
              <a:rPr lang="fr-FR" sz="2000" b="0" i="0" dirty="0">
                <a:effectLst/>
                <a:latin typeface="Arial" panose="020B0604020202020204" pitchFamily="34" charset="0"/>
                <a:cs typeface="Arial" panose="020B0604020202020204" pitchFamily="34" charset="0"/>
              </a:rPr>
              <a:t> croissance constante.</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endParaRPr lang="fr-CI" sz="2000" dirty="0">
              <a:effectLst/>
              <a:latin typeface="Arial" panose="020B0604020202020204" pitchFamily="34" charset="0"/>
              <a:ea typeface="Calibri" panose="020F0502020204030204" pitchFamily="34" charset="0"/>
              <a:cs typeface="Arial" panose="020B0604020202020204" pitchFamily="34" charset="0"/>
            </a:endParaRPr>
          </a:p>
          <a:p>
            <a:endParaRPr lang="fr-CI" dirty="0"/>
          </a:p>
        </p:txBody>
      </p:sp>
      <p:pic>
        <p:nvPicPr>
          <p:cNvPr id="15" name="Picture 2" descr="EPM et transformation de la fonction finance : promesses tenues ? -  Transformation &amp; Processus &gt; BI - Daf-Mag.fr">
            <a:extLst>
              <a:ext uri="{FF2B5EF4-FFF2-40B4-BE49-F238E27FC236}">
                <a16:creationId xmlns:a16="http://schemas.microsoft.com/office/drawing/2014/main" id="{0A2CC95A-D0A1-7689-7803-042BB5B6A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7007"/>
            <a:ext cx="6095999" cy="550398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883F0E19-70B7-ADDC-AF95-62C1E19B36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5287" y="6180992"/>
            <a:ext cx="2641599" cy="521818"/>
          </a:xfrm>
          <a:prstGeom prst="rect">
            <a:avLst/>
          </a:prstGeom>
          <a:noFill/>
          <a:ln>
            <a:noFill/>
          </a:ln>
        </p:spPr>
      </p:pic>
    </p:spTree>
    <p:extLst>
      <p:ext uri="{BB962C8B-B14F-4D97-AF65-F5344CB8AC3E}">
        <p14:creationId xmlns:p14="http://schemas.microsoft.com/office/powerpoint/2010/main" val="289494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AE3B99-ABA3-1B7F-D742-60D8139525E6}"/>
              </a:ext>
            </a:extLst>
          </p:cNvPr>
          <p:cNvSpPr>
            <a:spLocks noGrp="1"/>
          </p:cNvSpPr>
          <p:nvPr>
            <p:ph type="title"/>
          </p:nvPr>
        </p:nvSpPr>
        <p:spPr>
          <a:xfrm>
            <a:off x="6237917" y="1107831"/>
            <a:ext cx="5577253" cy="2592949"/>
          </a:xfrm>
          <a:solidFill>
            <a:schemeClr val="accent1">
              <a:lumMod val="60000"/>
              <a:lumOff val="40000"/>
            </a:schemeClr>
          </a:solidFill>
        </p:spPr>
        <p:txBody>
          <a:bodyPr>
            <a:normAutofit fontScale="90000"/>
          </a:bodyPr>
          <a:lstStyle/>
          <a:p>
            <a:pPr algn="just"/>
            <a:br>
              <a:rPr lang="fr-FR" sz="2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br>
            <a:br>
              <a:rPr lang="fr-FR" sz="2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br>
            <a:r>
              <a:rPr lang="fr-FR" sz="24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Disponibilité</a:t>
            </a:r>
            <a:br>
              <a:rPr lang="fr-FR" sz="2200" b="1"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br>
            <a:br>
              <a:rPr lang="fr-CI" sz="1800" dirty="0">
                <a:effectLst/>
                <a:latin typeface="Calibri" panose="020F0502020204030204" pitchFamily="34" charset="0"/>
                <a:ea typeface="Calibri" panose="020F0502020204030204" pitchFamily="34" charset="0"/>
                <a:cs typeface="Times New Roman" panose="02020603050405020304" pitchFamily="18" charset="0"/>
              </a:rPr>
            </a:br>
            <a:r>
              <a:rPr lang="fr-CI" sz="2200" dirty="0">
                <a:effectLst/>
                <a:latin typeface="Arial" panose="020B0604020202020204" pitchFamily="34" charset="0"/>
                <a:ea typeface="Calibri" panose="020F0502020204030204" pitchFamily="34" charset="0"/>
                <a:cs typeface="Arial" panose="020B0604020202020204" pitchFamily="34" charset="0"/>
              </a:rPr>
              <a:t>Un </a:t>
            </a:r>
            <a:r>
              <a:rPr lang="fr-FR" sz="2200" b="0" i="0" dirty="0">
                <a:effectLst/>
                <a:latin typeface="Arial" panose="020B0604020202020204" pitchFamily="34" charset="0"/>
                <a:cs typeface="Arial" panose="020B0604020202020204" pitchFamily="34" charset="0"/>
              </a:rPr>
              <a:t>atout </a:t>
            </a:r>
            <a:r>
              <a:rPr lang="fr-FR" sz="2200" b="0" i="0" dirty="0">
                <a:effectLst/>
                <a:latin typeface="arial" panose="020B0604020202020204" pitchFamily="34" charset="0"/>
              </a:rPr>
              <a:t>fondamental de notre cabinet est notre disponibilité pour les clients. En effet, nous estimons qu’il est de notre responsabilité de répondre au plus vite et au mieux aux besoins des entreprises et des particuliers, qu'il s'agisse de problèmes quotidiens ou bien de projets complexes.</a:t>
            </a:r>
            <a:br>
              <a:rPr lang="fr-FR" sz="2200" b="0" i="0" dirty="0">
                <a:solidFill>
                  <a:srgbClr val="313638"/>
                </a:solidFill>
                <a:effectLst/>
                <a:latin typeface="arial" panose="020B0604020202020204" pitchFamily="34" charset="0"/>
              </a:rPr>
            </a:br>
            <a:br>
              <a:rPr lang="fr-FR" sz="1600" b="0" i="0" dirty="0">
                <a:solidFill>
                  <a:srgbClr val="313638"/>
                </a:solidFill>
                <a:effectLst/>
                <a:latin typeface="arial" panose="020B0604020202020204" pitchFamily="34" charset="0"/>
              </a:rPr>
            </a:br>
            <a:br>
              <a:rPr lang="fr-FR" sz="1600" b="0" i="0" dirty="0">
                <a:solidFill>
                  <a:srgbClr val="313638"/>
                </a:solidFill>
                <a:effectLst/>
                <a:latin typeface="arial" panose="020B0604020202020204" pitchFamily="34" charset="0"/>
              </a:rPr>
            </a:br>
            <a:endParaRPr lang="fr-CI" sz="1600" dirty="0"/>
          </a:p>
        </p:txBody>
      </p:sp>
      <p:pic>
        <p:nvPicPr>
          <p:cNvPr id="6" name="Image 5">
            <a:extLst>
              <a:ext uri="{FF2B5EF4-FFF2-40B4-BE49-F238E27FC236}">
                <a16:creationId xmlns:a16="http://schemas.microsoft.com/office/drawing/2014/main" id="{7688D4C8-E8F9-E9A2-090C-024856780E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51" y="6196680"/>
            <a:ext cx="2641599" cy="521818"/>
          </a:xfrm>
          <a:prstGeom prst="rect">
            <a:avLst/>
          </a:prstGeom>
          <a:noFill/>
          <a:ln>
            <a:noFill/>
          </a:ln>
        </p:spPr>
      </p:pic>
      <p:sp>
        <p:nvSpPr>
          <p:cNvPr id="7" name="ZoneTexte 6">
            <a:extLst>
              <a:ext uri="{FF2B5EF4-FFF2-40B4-BE49-F238E27FC236}">
                <a16:creationId xmlns:a16="http://schemas.microsoft.com/office/drawing/2014/main" id="{424A965D-0F23-8ECA-6964-8B743F311C88}"/>
              </a:ext>
            </a:extLst>
          </p:cNvPr>
          <p:cNvSpPr txBox="1"/>
          <p:nvPr/>
        </p:nvSpPr>
        <p:spPr>
          <a:xfrm>
            <a:off x="6786625" y="157087"/>
            <a:ext cx="5028546" cy="646331"/>
          </a:xfrm>
          <a:prstGeom prst="rect">
            <a:avLst/>
          </a:prstGeom>
          <a:noFill/>
        </p:spPr>
        <p:txBody>
          <a:bodyPr wrap="square" rtlCol="0">
            <a:spAutoFit/>
          </a:bodyPr>
          <a:lstStyle/>
          <a:p>
            <a:pPr algn="ctr"/>
            <a:r>
              <a:rPr lang="fr-CI"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valeurs</a:t>
            </a:r>
          </a:p>
        </p:txBody>
      </p:sp>
      <p:sp>
        <p:nvSpPr>
          <p:cNvPr id="11" name="ZoneTexte 10">
            <a:extLst>
              <a:ext uri="{FF2B5EF4-FFF2-40B4-BE49-F238E27FC236}">
                <a16:creationId xmlns:a16="http://schemas.microsoft.com/office/drawing/2014/main" id="{8708BF75-6C88-E500-FB38-6D7E4127E2B5}"/>
              </a:ext>
            </a:extLst>
          </p:cNvPr>
          <p:cNvSpPr txBox="1"/>
          <p:nvPr/>
        </p:nvSpPr>
        <p:spPr>
          <a:xfrm>
            <a:off x="6237916" y="4005193"/>
            <a:ext cx="5577253" cy="2277547"/>
          </a:xfrm>
          <a:prstGeom prst="rect">
            <a:avLst/>
          </a:prstGeom>
          <a:solidFill>
            <a:schemeClr val="accent1">
              <a:lumMod val="60000"/>
              <a:lumOff val="40000"/>
            </a:schemeClr>
          </a:solidFill>
        </p:spPr>
        <p:txBody>
          <a:bodyPr wrap="square">
            <a:spAutoFit/>
          </a:bodyPr>
          <a:lstStyle/>
          <a:p>
            <a:pPr algn="ctr"/>
            <a:r>
              <a:rPr lang="fr-FR" sz="2200" b="1" i="1" dirty="0">
                <a:solidFill>
                  <a:srgbClr val="0070C0"/>
                </a:solidFill>
                <a:effectLst/>
                <a:latin typeface="arial" panose="020B0604020202020204" pitchFamily="34" charset="0"/>
              </a:rPr>
              <a:t>Compétence</a:t>
            </a:r>
          </a:p>
          <a:p>
            <a:endParaRPr lang="fr-FR" sz="2000" b="0" i="0" dirty="0">
              <a:effectLst/>
              <a:latin typeface="arial" panose="020B0604020202020204" pitchFamily="34" charset="0"/>
            </a:endParaRPr>
          </a:p>
          <a:p>
            <a:pPr algn="just"/>
            <a:r>
              <a:rPr lang="fr-FR" sz="2000" b="0" i="0" dirty="0">
                <a:effectLst/>
                <a:latin typeface="arial" panose="020B0604020202020204" pitchFamily="34" charset="0"/>
              </a:rPr>
              <a:t>Les compétences de nos équipes soutenues par des outils de travail performants assurent dès lors à nos clients une exécution professionnelle et soigneuse des missions qui nous sont confiées.</a:t>
            </a:r>
            <a:endParaRPr lang="fr-CI" sz="2000" dirty="0"/>
          </a:p>
        </p:txBody>
      </p:sp>
      <p:sp>
        <p:nvSpPr>
          <p:cNvPr id="13" name="Espace réservé du numéro de diapositive 12">
            <a:extLst>
              <a:ext uri="{FF2B5EF4-FFF2-40B4-BE49-F238E27FC236}">
                <a16:creationId xmlns:a16="http://schemas.microsoft.com/office/drawing/2014/main" id="{35E16F70-8746-9DF6-10C9-B465A86F2DA8}"/>
              </a:ext>
            </a:extLst>
          </p:cNvPr>
          <p:cNvSpPr>
            <a:spLocks noGrp="1"/>
          </p:cNvSpPr>
          <p:nvPr>
            <p:ph type="sldNum" sz="quarter" idx="12"/>
          </p:nvPr>
        </p:nvSpPr>
        <p:spPr>
          <a:xfrm>
            <a:off x="10849707" y="6199658"/>
            <a:ext cx="965462" cy="521817"/>
          </a:xfrm>
        </p:spPr>
        <p:txBody>
          <a:bodyPr/>
          <a:lstStyle/>
          <a:p>
            <a:fld id="{A889B1F5-7678-4285-8290-F86BCF6683DE}" type="slidenum">
              <a:rPr lang="fr-CI" sz="1400" smtClean="0">
                <a:solidFill>
                  <a:schemeClr val="tx1"/>
                </a:solidFill>
              </a:rPr>
              <a:t>6</a:t>
            </a:fld>
            <a:endParaRPr lang="fr-CI" sz="1400" dirty="0">
              <a:solidFill>
                <a:schemeClr val="tx1"/>
              </a:solidFill>
            </a:endParaRPr>
          </a:p>
        </p:txBody>
      </p:sp>
      <p:pic>
        <p:nvPicPr>
          <p:cNvPr id="3" name="Picture 2" descr="Photo libre de droit de Groupe De Femmes Daffaires Collaborant À La Réunion  Créative Autour De La Table Dans Le Bureau Moderne banque d'images et plus  d'images libres de droit de Femmes -">
            <a:extLst>
              <a:ext uri="{FF2B5EF4-FFF2-40B4-BE49-F238E27FC236}">
                <a16:creationId xmlns:a16="http://schemas.microsoft.com/office/drawing/2014/main" id="{D249A4EE-9127-9A4E-C969-063C99DC5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9" r="16465"/>
          <a:stretch/>
        </p:blipFill>
        <p:spPr bwMode="auto">
          <a:xfrm>
            <a:off x="0" y="-1"/>
            <a:ext cx="5987497" cy="532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8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2D5983F-17F0-1F81-C8C0-4771EDCD5D7C}"/>
              </a:ext>
            </a:extLst>
          </p:cNvPr>
          <p:cNvSpPr txBox="1"/>
          <p:nvPr/>
        </p:nvSpPr>
        <p:spPr>
          <a:xfrm>
            <a:off x="644831" y="137754"/>
            <a:ext cx="5028546" cy="646331"/>
          </a:xfrm>
          <a:prstGeom prst="rect">
            <a:avLst/>
          </a:prstGeom>
          <a:noFill/>
        </p:spPr>
        <p:txBody>
          <a:bodyPr wrap="square" rtlCol="0">
            <a:spAutoFit/>
          </a:bodyPr>
          <a:lstStyle/>
          <a:p>
            <a:pPr algn="ctr"/>
            <a:r>
              <a:rPr lang="fr-CI"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valeurs</a:t>
            </a:r>
          </a:p>
        </p:txBody>
      </p:sp>
      <p:pic>
        <p:nvPicPr>
          <p:cNvPr id="9" name="Image 8">
            <a:extLst>
              <a:ext uri="{FF2B5EF4-FFF2-40B4-BE49-F238E27FC236}">
                <a16:creationId xmlns:a16="http://schemas.microsoft.com/office/drawing/2014/main" id="{A0ABBC33-8E82-F6B1-3912-DF024F6479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001" y="6134647"/>
            <a:ext cx="2641599" cy="521818"/>
          </a:xfrm>
          <a:prstGeom prst="rect">
            <a:avLst/>
          </a:prstGeom>
          <a:noFill/>
          <a:ln>
            <a:noFill/>
          </a:ln>
        </p:spPr>
      </p:pic>
      <p:sp>
        <p:nvSpPr>
          <p:cNvPr id="10" name="Titre 1">
            <a:extLst>
              <a:ext uri="{FF2B5EF4-FFF2-40B4-BE49-F238E27FC236}">
                <a16:creationId xmlns:a16="http://schemas.microsoft.com/office/drawing/2014/main" id="{847586C1-FFF6-D0FA-2D89-18ADFAFEB506}"/>
              </a:ext>
            </a:extLst>
          </p:cNvPr>
          <p:cNvSpPr>
            <a:spLocks noGrp="1"/>
          </p:cNvSpPr>
          <p:nvPr>
            <p:ph type="title"/>
          </p:nvPr>
        </p:nvSpPr>
        <p:spPr>
          <a:xfrm>
            <a:off x="212400" y="958900"/>
            <a:ext cx="5883600" cy="2298919"/>
          </a:xfrm>
          <a:solidFill>
            <a:schemeClr val="accent1">
              <a:lumMod val="60000"/>
              <a:lumOff val="40000"/>
            </a:schemeClr>
          </a:solidFill>
        </p:spPr>
        <p:txBody>
          <a:bodyPr>
            <a:normAutofit fontScale="90000"/>
          </a:bodyPr>
          <a:lstStyle/>
          <a:p>
            <a:pPr algn="just"/>
            <a:br>
              <a:rPr lang="fr-FR" sz="22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br>
            <a:r>
              <a:rPr lang="fr-FR" sz="24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Performance</a:t>
            </a:r>
            <a:br>
              <a:rPr lang="fr-FR" sz="22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br>
            <a:br>
              <a:rPr lang="fr-FR" sz="2200" b="1"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br>
            <a:r>
              <a:rPr lang="fr-FR" sz="2200" i="0" dirty="0">
                <a:effectLst/>
                <a:latin typeface="Arial" panose="020B0604020202020204" pitchFamily="34" charset="0"/>
                <a:cs typeface="Arial" panose="020B0604020202020204" pitchFamily="34" charset="0"/>
              </a:rPr>
              <a:t>Nous donnons un sens à notre action par des résultats honorables et mesurables.</a:t>
            </a:r>
            <a:br>
              <a:rPr lang="fr-FR" sz="2200" b="0" i="0" dirty="0">
                <a:effectLst/>
                <a:latin typeface="arial" panose="020B0604020202020204" pitchFamily="34" charset="0"/>
              </a:rPr>
            </a:br>
            <a:r>
              <a:rPr lang="fr-FR" sz="2200" b="0" i="0" dirty="0">
                <a:effectLst/>
                <a:latin typeface="Arial" panose="020B0604020202020204" pitchFamily="34" charset="0"/>
                <a:cs typeface="Arial" panose="020B0604020202020204" pitchFamily="34" charset="0"/>
              </a:rPr>
              <a:t>Nous dimensionnons les solutions proposées à vos objectifs et à vos ressources pour que nos interventions contribuent à votre performance économique.</a:t>
            </a:r>
            <a:br>
              <a:rPr lang="fr-FR" sz="2000" b="0" i="0" dirty="0">
                <a:solidFill>
                  <a:srgbClr val="313638"/>
                </a:solidFill>
                <a:effectLst/>
                <a:latin typeface="arial" panose="020B0604020202020204" pitchFamily="34" charset="0"/>
              </a:rPr>
            </a:br>
            <a:br>
              <a:rPr lang="fr-FR" sz="1600" b="0" i="0" dirty="0">
                <a:solidFill>
                  <a:srgbClr val="313638"/>
                </a:solidFill>
                <a:effectLst/>
                <a:latin typeface="arial" panose="020B0604020202020204" pitchFamily="34" charset="0"/>
              </a:rPr>
            </a:br>
            <a:endParaRPr lang="fr-CI" sz="1600" dirty="0"/>
          </a:p>
        </p:txBody>
      </p:sp>
      <p:sp>
        <p:nvSpPr>
          <p:cNvPr id="11" name="Titre 1">
            <a:extLst>
              <a:ext uri="{FF2B5EF4-FFF2-40B4-BE49-F238E27FC236}">
                <a16:creationId xmlns:a16="http://schemas.microsoft.com/office/drawing/2014/main" id="{E757BC95-B967-6878-7121-84A22B1B9D90}"/>
              </a:ext>
            </a:extLst>
          </p:cNvPr>
          <p:cNvSpPr txBox="1">
            <a:spLocks/>
          </p:cNvSpPr>
          <p:nvPr/>
        </p:nvSpPr>
        <p:spPr>
          <a:xfrm>
            <a:off x="212400" y="3429000"/>
            <a:ext cx="5883600" cy="3185738"/>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000" b="1" i="1"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ctr"/>
            <a:r>
              <a:rPr lang="fr-FR" sz="2200" b="1" i="1" dirty="0">
                <a:solidFill>
                  <a:srgbClr val="0070C0"/>
                </a:solidFill>
                <a:latin typeface="Arial" panose="020B0604020202020204" pitchFamily="34" charset="0"/>
                <a:ea typeface="Times New Roman" panose="02020603050405020304" pitchFamily="18" charset="0"/>
                <a:cs typeface="Arial" panose="020B0604020202020204" pitchFamily="34" charset="0"/>
              </a:rPr>
              <a:t>Responsabilité</a:t>
            </a:r>
          </a:p>
          <a:p>
            <a:r>
              <a:rPr lang="fr-FR" sz="20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fr-FR" sz="1800" b="1" i="1"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fr-FR" sz="2000" b="0" i="0" dirty="0">
                <a:solidFill>
                  <a:srgbClr val="000000"/>
                </a:solidFill>
                <a:effectLst/>
                <a:latin typeface="Arial" panose="020B0604020202020204" pitchFamily="34" charset="0"/>
                <a:cs typeface="Arial" panose="020B0604020202020204" pitchFamily="34" charset="0"/>
              </a:rPr>
              <a:t>La responsabilité est un moteur pour notre cabinet. La responsabilité envers les collaborateurs, les partenaires et les clients, mais également, vis-à-vis du secteur économique. </a:t>
            </a:r>
            <a:r>
              <a:rPr lang="fr-FR" sz="2000" dirty="0">
                <a:solidFill>
                  <a:srgbClr val="000000"/>
                </a:solidFill>
                <a:latin typeface="Arial" panose="020B0604020202020204" pitchFamily="34" charset="0"/>
                <a:cs typeface="Arial" panose="020B0604020202020204" pitchFamily="34" charset="0"/>
              </a:rPr>
              <a:t>Nos</a:t>
            </a:r>
            <a:r>
              <a:rPr lang="fr-FR" sz="2000" b="0" i="0" dirty="0">
                <a:solidFill>
                  <a:srgbClr val="000000"/>
                </a:solidFill>
                <a:effectLst/>
                <a:latin typeface="Arial" panose="020B0604020202020204" pitchFamily="34" charset="0"/>
                <a:cs typeface="Arial" panose="020B0604020202020204" pitchFamily="34" charset="0"/>
              </a:rPr>
              <a:t> ambitions sont d’inscrire les actions et les entreprises concernées dans la durée. </a:t>
            </a:r>
            <a:br>
              <a:rPr lang="fr-FR" sz="2000" dirty="0">
                <a:solidFill>
                  <a:srgbClr val="313638"/>
                </a:solidFill>
                <a:latin typeface="arial" panose="020B0604020202020204" pitchFamily="34" charset="0"/>
              </a:rPr>
            </a:br>
            <a:endParaRPr lang="fr-CI" sz="2000" dirty="0"/>
          </a:p>
        </p:txBody>
      </p:sp>
      <p:pic>
        <p:nvPicPr>
          <p:cNvPr id="3" name="Picture 2" descr="Jeune Entrepreneur Noir Banque d'images et photos libres de droit - iStock">
            <a:extLst>
              <a:ext uri="{FF2B5EF4-FFF2-40B4-BE49-F238E27FC236}">
                <a16:creationId xmlns:a16="http://schemas.microsoft.com/office/drawing/2014/main" id="{EF244735-6734-4C11-C60F-BCC36B373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7237"/>
          <a:stretch/>
        </p:blipFill>
        <p:spPr bwMode="auto">
          <a:xfrm>
            <a:off x="6724841" y="0"/>
            <a:ext cx="5467160" cy="534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9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23793E-731A-7D56-A936-B58C33BFC38D}"/>
              </a:ext>
            </a:extLst>
          </p:cNvPr>
          <p:cNvSpPr>
            <a:spLocks noGrp="1"/>
          </p:cNvSpPr>
          <p:nvPr>
            <p:ph type="sldNum" sz="quarter" idx="12"/>
          </p:nvPr>
        </p:nvSpPr>
        <p:spPr>
          <a:xfrm>
            <a:off x="9052890" y="6389925"/>
            <a:ext cx="2743200" cy="365125"/>
          </a:xfrm>
        </p:spPr>
        <p:txBody>
          <a:bodyPr/>
          <a:lstStyle/>
          <a:p>
            <a:fld id="{A889B1F5-7678-4285-8290-F86BCF6683DE}" type="slidenum">
              <a:rPr lang="fr-CI" sz="1400" smtClean="0">
                <a:solidFill>
                  <a:schemeClr val="tx1"/>
                </a:solidFill>
              </a:rPr>
              <a:t>8</a:t>
            </a:fld>
            <a:endParaRPr lang="fr-CI" sz="1400" dirty="0">
              <a:solidFill>
                <a:schemeClr val="tx1"/>
              </a:solidFill>
            </a:endParaRPr>
          </a:p>
        </p:txBody>
      </p:sp>
      <p:pic>
        <p:nvPicPr>
          <p:cNvPr id="5" name="Image 4">
            <a:extLst>
              <a:ext uri="{FF2B5EF4-FFF2-40B4-BE49-F238E27FC236}">
                <a16:creationId xmlns:a16="http://schemas.microsoft.com/office/drawing/2014/main" id="{25C1E2B7-5004-19C4-918A-577F1A248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58" y="131411"/>
            <a:ext cx="2641599" cy="521818"/>
          </a:xfrm>
          <a:prstGeom prst="rect">
            <a:avLst/>
          </a:prstGeom>
          <a:noFill/>
          <a:ln>
            <a:noFill/>
          </a:ln>
        </p:spPr>
      </p:pic>
      <p:sp>
        <p:nvSpPr>
          <p:cNvPr id="6" name="ZoneTexte 5">
            <a:extLst>
              <a:ext uri="{FF2B5EF4-FFF2-40B4-BE49-F238E27FC236}">
                <a16:creationId xmlns:a16="http://schemas.microsoft.com/office/drawing/2014/main" id="{9763FF7D-FC0B-8FF9-C921-B64C01E229C1}"/>
              </a:ext>
            </a:extLst>
          </p:cNvPr>
          <p:cNvSpPr txBox="1"/>
          <p:nvPr/>
        </p:nvSpPr>
        <p:spPr>
          <a:xfrm>
            <a:off x="3803374" y="178484"/>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secteurs d’activités </a:t>
            </a:r>
          </a:p>
        </p:txBody>
      </p:sp>
      <p:sp>
        <p:nvSpPr>
          <p:cNvPr id="2" name="ZoneTexte 1">
            <a:extLst>
              <a:ext uri="{FF2B5EF4-FFF2-40B4-BE49-F238E27FC236}">
                <a16:creationId xmlns:a16="http://schemas.microsoft.com/office/drawing/2014/main" id="{A1D09510-9384-433D-35E5-98D464F4EE3A}"/>
              </a:ext>
            </a:extLst>
          </p:cNvPr>
          <p:cNvSpPr txBox="1"/>
          <p:nvPr/>
        </p:nvSpPr>
        <p:spPr>
          <a:xfrm>
            <a:off x="681942" y="1594134"/>
            <a:ext cx="10767936" cy="5183470"/>
          </a:xfrm>
          <a:prstGeom prst="rect">
            <a:avLst/>
          </a:prstGeom>
          <a:noFill/>
          <a:ln>
            <a:solidFill>
              <a:srgbClr val="0070C0"/>
            </a:solidFill>
          </a:ln>
        </p:spPr>
        <p:txBody>
          <a:bodyPr wrap="square" rtlCol="0">
            <a:spAutoFit/>
          </a:bodyPr>
          <a:lstStyle/>
          <a:p>
            <a:pPr algn="ctr"/>
            <a:r>
              <a:rPr lang="fr-CI" sz="2800" b="1" dirty="0">
                <a:solidFill>
                  <a:schemeClr val="accent2"/>
                </a:solidFill>
                <a:latin typeface="Arial" panose="020B0604020202020204" pitchFamily="34" charset="0"/>
                <a:cs typeface="Arial" panose="020B0604020202020204" pitchFamily="34" charset="0"/>
              </a:rPr>
              <a:t>Institutions financières</a:t>
            </a:r>
          </a:p>
          <a:p>
            <a:endParaRPr lang="fr-CI" sz="2000" b="1" dirty="0">
              <a:solidFill>
                <a:schemeClr val="accent2"/>
              </a:solidFill>
              <a:latin typeface="Arial" panose="020B0604020202020204" pitchFamily="34" charset="0"/>
              <a:cs typeface="Arial" panose="020B0604020202020204" pitchFamily="34" charset="0"/>
            </a:endParaRPr>
          </a:p>
          <a:p>
            <a:endParaRPr lang="fr-FR"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fr-FR"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Arial" panose="020B0604020202020204" pitchFamily="34" charset="0"/>
              </a:rPr>
              <a:t>Banques </a:t>
            </a:r>
            <a:endParaRPr lang="fr-CI" sz="24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Arial" panose="020B0604020202020204" pitchFamily="34" charset="0"/>
              </a:rPr>
              <a:t>Etablissements financiers </a:t>
            </a:r>
            <a:endParaRPr lang="fr-CI" sz="24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Arial" panose="020B0604020202020204" pitchFamily="34" charset="0"/>
              </a:rPr>
              <a:t>Institutions de microfinance </a:t>
            </a:r>
            <a:endParaRPr lang="fr-CI" sz="24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Arial" panose="020B0604020202020204" pitchFamily="34" charset="0"/>
              </a:rPr>
              <a:t>Compagnies financières </a:t>
            </a:r>
            <a:endParaRPr lang="fr-CI" sz="24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Arial" panose="020B0604020202020204" pitchFamily="34" charset="0"/>
              </a:rPr>
              <a:t>Fonds de garantie </a:t>
            </a:r>
            <a:endParaRPr lang="fr-CI" sz="24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Arial" panose="020B0604020202020204" pitchFamily="34" charset="0"/>
              </a:rPr>
              <a:t>Institutions de crédit-bail </a:t>
            </a:r>
            <a:endParaRPr lang="fr-CI" sz="24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Arial" panose="020B0604020202020204" pitchFamily="34" charset="0"/>
              </a:rPr>
              <a:t>Caisse de refinancement hypothécaire</a:t>
            </a:r>
            <a:endParaRPr lang="fr-CI" sz="24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Arial" panose="020B0604020202020204" pitchFamily="34" charset="0"/>
              </a:rPr>
              <a:t>Etablissements de monnaie électronique</a:t>
            </a:r>
            <a:endParaRPr lang="fr-FR" sz="2400" b="1" dirty="0">
              <a:solidFill>
                <a:schemeClr val="accent2"/>
              </a:solidFill>
              <a:latin typeface="Arial" panose="020B060402020202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endParaRPr lang="fr-CI" sz="2000" b="1" dirty="0">
              <a:solidFill>
                <a:schemeClr val="accent2"/>
              </a:solidFill>
              <a:latin typeface="Arial" panose="020B0604020202020204" pitchFamily="34" charset="0"/>
              <a:cs typeface="Arial" panose="020B0604020202020204" pitchFamily="34" charset="0"/>
            </a:endParaRPr>
          </a:p>
          <a:p>
            <a:endParaRPr lang="fr-CI" sz="2000" b="1" dirty="0">
              <a:solidFill>
                <a:schemeClr val="accent2"/>
              </a:solidFill>
              <a:latin typeface="Arial" panose="020B0604020202020204" pitchFamily="34" charset="0"/>
              <a:cs typeface="Arial" panose="020B0604020202020204" pitchFamily="34" charset="0"/>
            </a:endParaRPr>
          </a:p>
        </p:txBody>
      </p:sp>
      <p:pic>
        <p:nvPicPr>
          <p:cNvPr id="1028" name="Picture 4" descr="Institutions Financières | Crédits propriétaires">
            <a:extLst>
              <a:ext uri="{FF2B5EF4-FFF2-40B4-BE49-F238E27FC236}">
                <a16:creationId xmlns:a16="http://schemas.microsoft.com/office/drawing/2014/main" id="{B90725B0-78DE-3FC2-5854-BE7D1DEBF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578" y="2138082"/>
            <a:ext cx="4454624" cy="362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55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23793E-731A-7D56-A936-B58C33BFC38D}"/>
              </a:ext>
            </a:extLst>
          </p:cNvPr>
          <p:cNvSpPr>
            <a:spLocks noGrp="1"/>
          </p:cNvSpPr>
          <p:nvPr>
            <p:ph type="sldNum" sz="quarter" idx="12"/>
          </p:nvPr>
        </p:nvSpPr>
        <p:spPr>
          <a:xfrm>
            <a:off x="9052890" y="6389925"/>
            <a:ext cx="2743200" cy="365125"/>
          </a:xfrm>
        </p:spPr>
        <p:txBody>
          <a:bodyPr/>
          <a:lstStyle/>
          <a:p>
            <a:fld id="{A889B1F5-7678-4285-8290-F86BCF6683DE}" type="slidenum">
              <a:rPr lang="fr-CI" sz="1400" smtClean="0">
                <a:solidFill>
                  <a:schemeClr val="tx1"/>
                </a:solidFill>
              </a:rPr>
              <a:t>9</a:t>
            </a:fld>
            <a:endParaRPr lang="fr-CI" sz="1400" dirty="0">
              <a:solidFill>
                <a:schemeClr val="tx1"/>
              </a:solidFill>
            </a:endParaRPr>
          </a:p>
        </p:txBody>
      </p:sp>
      <p:pic>
        <p:nvPicPr>
          <p:cNvPr id="5" name="Image 4">
            <a:extLst>
              <a:ext uri="{FF2B5EF4-FFF2-40B4-BE49-F238E27FC236}">
                <a16:creationId xmlns:a16="http://schemas.microsoft.com/office/drawing/2014/main" id="{25C1E2B7-5004-19C4-918A-577F1A2487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58" y="131411"/>
            <a:ext cx="2641599" cy="521818"/>
          </a:xfrm>
          <a:prstGeom prst="rect">
            <a:avLst/>
          </a:prstGeom>
          <a:noFill/>
          <a:ln>
            <a:noFill/>
          </a:ln>
        </p:spPr>
      </p:pic>
      <p:sp>
        <p:nvSpPr>
          <p:cNvPr id="6" name="ZoneTexte 5">
            <a:extLst>
              <a:ext uri="{FF2B5EF4-FFF2-40B4-BE49-F238E27FC236}">
                <a16:creationId xmlns:a16="http://schemas.microsoft.com/office/drawing/2014/main" id="{9763FF7D-FC0B-8FF9-C921-B64C01E229C1}"/>
              </a:ext>
            </a:extLst>
          </p:cNvPr>
          <p:cNvSpPr txBox="1"/>
          <p:nvPr/>
        </p:nvSpPr>
        <p:spPr>
          <a:xfrm>
            <a:off x="3803374" y="178484"/>
            <a:ext cx="5645426" cy="646331"/>
          </a:xfrm>
          <a:prstGeom prst="rect">
            <a:avLst/>
          </a:prstGeom>
          <a:noFill/>
        </p:spPr>
        <p:txBody>
          <a:bodyPr wrap="square" rtlCol="0">
            <a:spAutoFit/>
          </a:bodyPr>
          <a:lstStyle/>
          <a:p>
            <a:pPr algn="ctr"/>
            <a:r>
              <a:rPr lang="fr-CI" sz="3600" b="1" dirty="0">
                <a:solidFill>
                  <a:srgbClr val="0070C0"/>
                </a:solidFill>
                <a:latin typeface="Arial" panose="020B0604020202020204" pitchFamily="34" charset="0"/>
                <a:cs typeface="Arial" panose="020B0604020202020204" pitchFamily="34" charset="0"/>
              </a:rPr>
              <a:t>Nos secteurs d’activités </a:t>
            </a:r>
          </a:p>
        </p:txBody>
      </p:sp>
      <p:sp>
        <p:nvSpPr>
          <p:cNvPr id="3" name="ZoneTexte 2">
            <a:extLst>
              <a:ext uri="{FF2B5EF4-FFF2-40B4-BE49-F238E27FC236}">
                <a16:creationId xmlns:a16="http://schemas.microsoft.com/office/drawing/2014/main" id="{7E375F0C-5EF1-11E4-AF41-68CC139CC87F}"/>
              </a:ext>
            </a:extLst>
          </p:cNvPr>
          <p:cNvSpPr txBox="1"/>
          <p:nvPr/>
        </p:nvSpPr>
        <p:spPr>
          <a:xfrm>
            <a:off x="1554557" y="1287134"/>
            <a:ext cx="9213550" cy="4879862"/>
          </a:xfrm>
          <a:prstGeom prst="rect">
            <a:avLst/>
          </a:prstGeom>
          <a:noFill/>
          <a:ln>
            <a:solidFill>
              <a:srgbClr val="0070C0"/>
            </a:solidFill>
          </a:ln>
        </p:spPr>
        <p:txBody>
          <a:bodyPr wrap="square">
            <a:spAutoFit/>
          </a:bodyPr>
          <a:lstStyle/>
          <a:p>
            <a:pPr algn="ctr">
              <a:lnSpc>
                <a:spcPct val="107000"/>
              </a:lnSpc>
              <a:spcAft>
                <a:spcPts val="800"/>
              </a:spcAft>
            </a:pPr>
            <a:r>
              <a:rPr lang="fr-FR" sz="2000" b="1" dirty="0">
                <a:solidFill>
                  <a:schemeClr val="accent2"/>
                </a:solidFill>
                <a:latin typeface="Arial" panose="020B0604020202020204" pitchFamily="34" charset="0"/>
                <a:ea typeface="Calibri" panose="020F0502020204030204" pitchFamily="34" charset="0"/>
                <a:cs typeface="Arial" panose="020B0604020202020204" pitchFamily="34" charset="0"/>
              </a:rPr>
              <a:t>Assurances</a:t>
            </a:r>
            <a:endParaRPr lang="fr-FR" sz="20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solidFill>
                  <a:srgbClr val="333333"/>
                </a:solidFill>
                <a:latin typeface="Arial" panose="020B0604020202020204" pitchFamily="34" charset="0"/>
                <a:ea typeface="Calibri" panose="020F0502020204030204" pitchFamily="34" charset="0"/>
                <a:cs typeface="Arial" panose="020B0604020202020204" pitchFamily="34" charset="0"/>
              </a:rPr>
              <a:t>Nous aidons</a:t>
            </a:r>
            <a:r>
              <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rPr>
              <a:t> les assureurs à faire face aux enjeux réglementaires, technologiques et transformationnels. </a:t>
            </a:r>
            <a:r>
              <a:rPr lang="fr-FR" dirty="0">
                <a:solidFill>
                  <a:srgbClr val="333333"/>
                </a:solidFill>
                <a:latin typeface="Arial" panose="020B0604020202020204" pitchFamily="34" charset="0"/>
                <a:ea typeface="Calibri" panose="020F0502020204030204" pitchFamily="34" charset="0"/>
                <a:cs typeface="Arial" panose="020B0604020202020204" pitchFamily="34" charset="0"/>
              </a:rPr>
              <a:t>Lead Consulting </a:t>
            </a:r>
            <a:r>
              <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rPr>
              <a:t>accompagne les acteurs du secteur de l’assurance pour répondre aux exigences réglementaires et réaliser leurs projets de croissance externe et transformer leurs organisations.</a:t>
            </a:r>
          </a:p>
          <a:p>
            <a:pPr>
              <a:lnSpc>
                <a:spcPct val="107000"/>
              </a:lnSpc>
              <a:spcAft>
                <a:spcPts val="800"/>
              </a:spcAft>
            </a:pPr>
            <a:endParaRPr lang="fr-FR"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CI"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52" name="Picture 4" descr="Comparer les assurances habitation : 6 conseils efficaces">
            <a:extLst>
              <a:ext uri="{FF2B5EF4-FFF2-40B4-BE49-F238E27FC236}">
                <a16:creationId xmlns:a16="http://schemas.microsoft.com/office/drawing/2014/main" id="{DEBFF294-CF2A-F205-FD9D-B6692BDAE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017" y="3083180"/>
            <a:ext cx="6162261" cy="295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028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5342</TotalTime>
  <Words>1409</Words>
  <Application>Microsoft Office PowerPoint</Application>
  <PresentationFormat>Grand écran</PresentationFormat>
  <Paragraphs>321</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Arial</vt:lpstr>
      <vt:lpstr>Calibri</vt:lpstr>
      <vt:lpstr>Calibri Light</vt:lpstr>
      <vt:lpstr>Gilroy</vt:lpstr>
      <vt:lpstr>Open Sans</vt:lpstr>
      <vt:lpstr>Wingdings</vt:lpstr>
      <vt:lpstr>Thème Office</vt:lpstr>
      <vt:lpstr>Un accompagnement sur mesure!</vt:lpstr>
      <vt:lpstr>Présentation PowerPoint</vt:lpstr>
      <vt:lpstr>Présentation PowerPoint</vt:lpstr>
      <vt:lpstr>Présentation PowerPoint</vt:lpstr>
      <vt:lpstr>Présentation PowerPoint</vt:lpstr>
      <vt:lpstr>  Disponibilité  Un atout fondamental de notre cabinet est notre disponibilité pour les clients. En effet, nous estimons qu’il est de notre responsabilité de répondre au plus vite et au mieux aux besoins des entreprises et des particuliers, qu'il s'agisse de problèmes quotidiens ou bien de projets complexes.   </vt:lpstr>
      <vt:lpstr> Performance  Nous donnons un sens à notre action par des résultats honorables et mesurables. Nous dimensionnons les solutions proposées à vos objectifs et à vos ressources pour que nos interventions contribuent à votre performance économique.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accompagnement sur mesure!</dc:title>
  <dc:creator>LENOVO</dc:creator>
  <cp:lastModifiedBy>Cyriaque HOUNSA</cp:lastModifiedBy>
  <cp:revision>35</cp:revision>
  <dcterms:created xsi:type="dcterms:W3CDTF">2022-12-05T15:59:56Z</dcterms:created>
  <dcterms:modified xsi:type="dcterms:W3CDTF">2023-01-03T21:41:29Z</dcterms:modified>
</cp:coreProperties>
</file>